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62" r:id="rId15"/>
    <p:sldId id="291" r:id="rId16"/>
    <p:sldId id="292" r:id="rId17"/>
    <p:sldId id="267" r:id="rId18"/>
    <p:sldId id="274" r:id="rId19"/>
    <p:sldId id="279" r:id="rId20"/>
  </p:sldIdLst>
  <p:sldSz cx="9144000" cy="5143500" type="screen16x9"/>
  <p:notesSz cx="6858000" cy="9144000"/>
  <p:embeddedFontLst>
    <p:embeddedFont>
      <p:font typeface="Open Sans" panose="02010600030101010101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6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297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321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940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718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152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87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538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7987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7129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81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556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微软雅黑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094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B2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00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31775"/>
            <a:ext cx="873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微软雅黑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微软雅黑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sym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3"/>
          <p:cNvGrpSpPr>
            <a:grpSpLocks/>
          </p:cNvGrpSpPr>
          <p:nvPr/>
        </p:nvGrpSpPr>
        <p:grpSpPr bwMode="auto">
          <a:xfrm>
            <a:off x="76200" y="3822700"/>
            <a:ext cx="8977313" cy="1114425"/>
            <a:chOff x="0" y="0"/>
            <a:chExt cx="8109427" cy="1005707"/>
          </a:xfrm>
        </p:grpSpPr>
        <p:sp>
          <p:nvSpPr>
            <p:cNvPr id="2058" name="任意多边形 4"/>
            <p:cNvSpPr>
              <a:spLocks noChangeArrowheads="1"/>
            </p:cNvSpPr>
            <p:nvPr/>
          </p:nvSpPr>
          <p:spPr bwMode="auto">
            <a:xfrm>
              <a:off x="593914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9" name="任意多边形 5"/>
            <p:cNvSpPr>
              <a:spLocks noChangeArrowheads="1"/>
            </p:cNvSpPr>
            <p:nvPr/>
          </p:nvSpPr>
          <p:spPr bwMode="auto">
            <a:xfrm>
              <a:off x="615889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60" name="任意多边形 6"/>
            <p:cNvSpPr>
              <a:spLocks noChangeArrowheads="1"/>
            </p:cNvSpPr>
            <p:nvPr/>
          </p:nvSpPr>
          <p:spPr bwMode="auto">
            <a:xfrm>
              <a:off x="440629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61" name="任意多边形 7"/>
            <p:cNvSpPr>
              <a:spLocks noChangeArrowheads="1"/>
            </p:cNvSpPr>
            <p:nvPr/>
          </p:nvSpPr>
          <p:spPr bwMode="auto">
            <a:xfrm>
              <a:off x="413324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62" name="任意多边形 8"/>
            <p:cNvSpPr>
              <a:spLocks noChangeArrowheads="1"/>
            </p:cNvSpPr>
            <p:nvPr/>
          </p:nvSpPr>
          <p:spPr bwMode="auto">
            <a:xfrm>
              <a:off x="0" y="177800"/>
              <a:ext cx="4177697" cy="762223"/>
            </a:xfrm>
            <a:custGeom>
              <a:avLst/>
              <a:gdLst>
                <a:gd name="T0" fmla="*/ 4177688 w 4177700"/>
                <a:gd name="T1" fmla="*/ 82550 h 762222"/>
                <a:gd name="T2" fmla="*/ 3726838 w 4177700"/>
                <a:gd name="T3" fmla="*/ 285750 h 762222"/>
                <a:gd name="T4" fmla="*/ 3783988 w 4177700"/>
                <a:gd name="T5" fmla="*/ 349250 h 762222"/>
                <a:gd name="T6" fmla="*/ 3783988 w 4177700"/>
                <a:gd name="T7" fmla="*/ 558804 h 762222"/>
                <a:gd name="T8" fmla="*/ 3453792 w 4177700"/>
                <a:gd name="T9" fmla="*/ 558804 h 762222"/>
                <a:gd name="T10" fmla="*/ 3453792 w 4177700"/>
                <a:gd name="T11" fmla="*/ 349250 h 762222"/>
                <a:gd name="T12" fmla="*/ 3529988 w 4177700"/>
                <a:gd name="T13" fmla="*/ 292100 h 762222"/>
                <a:gd name="T14" fmla="*/ 3015642 w 4177700"/>
                <a:gd name="T15" fmla="*/ 63500 h 762222"/>
                <a:gd name="T16" fmla="*/ 2971192 w 4177700"/>
                <a:gd name="T17" fmla="*/ 95250 h 762222"/>
                <a:gd name="T18" fmla="*/ 2844192 w 4177700"/>
                <a:gd name="T19" fmla="*/ 38100 h 762222"/>
                <a:gd name="T20" fmla="*/ 2844192 w 4177700"/>
                <a:gd name="T21" fmla="*/ 406404 h 762222"/>
                <a:gd name="T22" fmla="*/ 2469542 w 4177700"/>
                <a:gd name="T23" fmla="*/ 406404 h 762222"/>
                <a:gd name="T24" fmla="*/ 2469542 w 4177700"/>
                <a:gd name="T25" fmla="*/ 177800 h 762222"/>
                <a:gd name="T26" fmla="*/ 2539392 w 4177700"/>
                <a:gd name="T27" fmla="*/ 133350 h 762222"/>
                <a:gd name="T28" fmla="*/ 2164742 w 4177700"/>
                <a:gd name="T29" fmla="*/ 0 h 762222"/>
                <a:gd name="T30" fmla="*/ 1393607 w 4177700"/>
                <a:gd name="T31" fmla="*/ 225011 h 762222"/>
                <a:gd name="T32" fmla="*/ 1479803 w 4177700"/>
                <a:gd name="T33" fmla="*/ 301066 h 762222"/>
                <a:gd name="T34" fmla="*/ 1482339 w 4177700"/>
                <a:gd name="T35" fmla="*/ 478531 h 762222"/>
                <a:gd name="T36" fmla="*/ 0 w 4177700"/>
                <a:gd name="T37" fmla="*/ 762226 h 7622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77700"/>
                <a:gd name="T58" fmla="*/ 0 h 762222"/>
                <a:gd name="T59" fmla="*/ 4177700 w 4177700"/>
                <a:gd name="T60" fmla="*/ 762222 h 76222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63" name="任意多边形 9"/>
            <p:cNvSpPr>
              <a:spLocks noChangeArrowheads="1"/>
            </p:cNvSpPr>
            <p:nvPr/>
          </p:nvSpPr>
          <p:spPr bwMode="auto">
            <a:xfrm>
              <a:off x="241874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3081" name="TextBox 11"/>
          <p:cNvSpPr>
            <a:spLocks noChangeArrowheads="1"/>
          </p:cNvSpPr>
          <p:nvPr/>
        </p:nvSpPr>
        <p:spPr bwMode="auto">
          <a:xfrm>
            <a:off x="3011606" y="842884"/>
            <a:ext cx="10795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毕</a:t>
            </a:r>
          </a:p>
        </p:txBody>
      </p:sp>
      <p:sp>
        <p:nvSpPr>
          <p:cNvPr id="3082" name="TextBox 12"/>
          <p:cNvSpPr>
            <a:spLocks noChangeArrowheads="1"/>
          </p:cNvSpPr>
          <p:nvPr/>
        </p:nvSpPr>
        <p:spPr bwMode="auto">
          <a:xfrm>
            <a:off x="3899018" y="842884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设</a:t>
            </a:r>
          </a:p>
        </p:txBody>
      </p:sp>
      <p:sp>
        <p:nvSpPr>
          <p:cNvPr id="3083" name="TextBox 13"/>
          <p:cNvSpPr>
            <a:spLocks noChangeArrowheads="1"/>
          </p:cNvSpPr>
          <p:nvPr/>
        </p:nvSpPr>
        <p:spPr bwMode="auto">
          <a:xfrm>
            <a:off x="4788018" y="842884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答</a:t>
            </a:r>
            <a:endParaRPr lang="zh-CN" altLang="en-US" dirty="0"/>
          </a:p>
        </p:txBody>
      </p:sp>
      <p:sp>
        <p:nvSpPr>
          <p:cNvPr id="3084" name="TextBox 14"/>
          <p:cNvSpPr>
            <a:spLocks noChangeArrowheads="1"/>
          </p:cNvSpPr>
          <p:nvPr/>
        </p:nvSpPr>
        <p:spPr bwMode="auto">
          <a:xfrm>
            <a:off x="5675431" y="842884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辩</a:t>
            </a:r>
          </a:p>
        </p:txBody>
      </p:sp>
      <p:sp>
        <p:nvSpPr>
          <p:cNvPr id="3086" name="TextBox 16"/>
          <p:cNvSpPr>
            <a:spLocks noChangeArrowheads="1"/>
          </p:cNvSpPr>
          <p:nvPr/>
        </p:nvSpPr>
        <p:spPr bwMode="auto">
          <a:xfrm>
            <a:off x="1630480" y="2276069"/>
            <a:ext cx="5616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抑郁症辅助社区 </a:t>
            </a:r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 </a:t>
            </a:r>
            <a:r>
              <a:rPr lang="zh-CN" altLang="en-US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</a:t>
            </a:r>
          </a:p>
        </p:txBody>
      </p:sp>
      <p:sp>
        <p:nvSpPr>
          <p:cNvPr id="3088" name="TextBox 18"/>
          <p:cNvSpPr>
            <a:spLocks noChangeArrowheads="1"/>
          </p:cNvSpPr>
          <p:nvPr/>
        </p:nvSpPr>
        <p:spPr bwMode="auto">
          <a:xfrm>
            <a:off x="2790825" y="3186113"/>
            <a:ext cx="3562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答辩人：孙圣浩   导师：刘治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E818B6-FF1C-463E-8241-A304973205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58" y="730611"/>
            <a:ext cx="1038449" cy="1332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9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bldLvl="0" autoUpdateAnimBg="0"/>
      <p:bldP spid="3082" grpId="0" bldLvl="0" autoUpdateAnimBg="0"/>
      <p:bldP spid="3083" grpId="0" bldLvl="0" autoUpdateAnimBg="0"/>
      <p:bldP spid="3084" grpId="0" bldLvl="0" autoUpdateAnimBg="0"/>
      <p:bldP spid="3086" grpId="0" bldLvl="0" autoUpdateAnimBg="0"/>
      <p:bldP spid="3088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6182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78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文章浏览与刷新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彩色卡片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承载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每篇文章的卡片颜色在每次刷新事件后都会随机变化，色彩采用饱和度较高、亮度较低、具有一定卡通质感的颜色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列表管理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每次载入一定量的文章（如十篇），存储在本地的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List&lt; Article&gt;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列表中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服务器获取文章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访问以下网站，即可得到包含文章的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串：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http://cvm.cakipaul.com:21025/getArticles.php 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主界面显示文章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在主界面中建立彩色卡片列表，其中每张卡片中显示文章的图片、标题、作者、日期、收藏情况等信息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下拉刷新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向下拉动文章列表，将显示一个更新圆圈，并向服务器发起刷新请求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上划刷新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7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上划滑文章列表，若刷到已显示的最后一篇文章，则进行刷新操作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1FAF45-1ADB-4288-B339-51B10C7BD5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02" y="1196971"/>
            <a:ext cx="1898153" cy="33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6182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78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文章阅读与收藏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阅读文章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在收藏夹中点击文章，即可再次进入阅读界面，可进行取消收藏操作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收藏管理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为了防止文章重复收藏，需要使用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Set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集合进行管理（而非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）。每次进行收藏相关操作时，都会更新、存储本地的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Set&lt; Article&gt;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列表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重写父类方法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为了实现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集合元素不重复的功能，需要重写储存文章内容的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Article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类中的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hashCode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()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与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==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运算符方法。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进入阅读界面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在浏览界面点击任意文章，即可进入文章阅读界面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收藏</a:t>
            </a:r>
            <a:r>
              <a:rPr lang="en-US" altLang="zh-CN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移除收藏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在文章阅读界面点击右上角的心形图标，即可进行收藏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移除收藏操作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浏览收藏夹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7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在侧边栏中，点击“收藏”即可跳转到收藏页面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9D3719-7829-4E1F-955B-EBD8F2D888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20" y="1185204"/>
            <a:ext cx="1942975" cy="34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6182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889438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心理测试界面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上传测试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做完测试之后，在侧边栏的点击“上传”即可上传测试并获取测试报告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尚未完善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目前服务器端并未完善测试的上传功能，但其原理与注册登录类似，不再赘述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另一种可能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测试页面也可以由内嵌的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Web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浏览器来实现，这样其展示手段将更加灵活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进入测试界面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在侧边栏中，点击“测试”即可跳转到测试页面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浏览并选择测试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在浏览界面中选择要做的测试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进入测试页面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7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测试页面采用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markdown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渲染，可实现复选框、列表、超链接、网络图片显示以及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html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格式代码解码等功能</a:t>
            </a:r>
            <a:endParaRPr lang="en-US" altLang="zh-CN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98E5B6-E704-4789-9ED7-873144871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16" y="1211025"/>
            <a:ext cx="1913915" cy="34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171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84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5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6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7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8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9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7172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" y="914418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7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7182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后端实现</a:t>
              </a:r>
            </a:p>
          </p:txBody>
        </p:sp>
        <p:sp>
          <p:nvSpPr>
            <p:cNvPr id="7183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数据库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9230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</a:p>
        </p:txBody>
      </p:sp>
      <p:grpSp>
        <p:nvGrpSpPr>
          <p:cNvPr id="9232" name="组合 22"/>
          <p:cNvGrpSpPr>
            <a:grpSpLocks/>
          </p:cNvGrpSpPr>
          <p:nvPr/>
        </p:nvGrpSpPr>
        <p:grpSpPr bwMode="auto">
          <a:xfrm>
            <a:off x="829678" y="1278103"/>
            <a:ext cx="3088303" cy="1239103"/>
            <a:chOff x="-66121" y="374836"/>
            <a:chExt cx="4485402" cy="1166039"/>
          </a:xfrm>
        </p:grpSpPr>
        <p:sp>
          <p:nvSpPr>
            <p:cNvPr id="7180" name="Rectangle 22"/>
            <p:cNvSpPr>
              <a:spLocks noChangeArrowheads="1"/>
            </p:cNvSpPr>
            <p:nvPr/>
          </p:nvSpPr>
          <p:spPr bwMode="auto">
            <a:xfrm>
              <a:off x="-66121" y="374836"/>
              <a:ext cx="4485402" cy="1166039"/>
            </a:xfrm>
            <a:prstGeom prst="rect">
              <a:avLst/>
            </a:prstGeom>
            <a:solidFill>
              <a:srgbClr val="0B2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7181" name="Rectangle 4"/>
            <p:cNvSpPr>
              <a:spLocks noChangeArrowheads="1"/>
            </p:cNvSpPr>
            <p:nvPr/>
          </p:nvSpPr>
          <p:spPr bwMode="auto">
            <a:xfrm>
              <a:off x="30151" y="470996"/>
              <a:ext cx="4145365" cy="240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本设计需要在数据库服务器上建立“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listener”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数据库。</a:t>
              </a:r>
              <a:endPara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endParaRPr 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  <a:p>
              <a:r>
                <a:rPr 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    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其中包含 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users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、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articles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、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tests 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三个表，以前两个表为例，其字段信息分别为图中所示：</a:t>
              </a:r>
              <a:endParaRPr 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2" name="组合 22">
            <a:extLst>
              <a:ext uri="{FF2B5EF4-FFF2-40B4-BE49-F238E27FC236}">
                <a16:creationId xmlns:a16="http://schemas.microsoft.com/office/drawing/2014/main" id="{0145135E-EDFE-4740-B885-083F821E465D}"/>
              </a:ext>
            </a:extLst>
          </p:cNvPr>
          <p:cNvGrpSpPr>
            <a:grpSpLocks/>
          </p:cNvGrpSpPr>
          <p:nvPr/>
        </p:nvGrpSpPr>
        <p:grpSpPr bwMode="auto">
          <a:xfrm>
            <a:off x="4298892" y="1096928"/>
            <a:ext cx="4305443" cy="3716244"/>
            <a:chOff x="0" y="0"/>
            <a:chExt cx="4354033" cy="112439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E5D80F-B6D2-4E36-9C86-825269F77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54033" cy="1124393"/>
            </a:xfrm>
            <a:prstGeom prst="rect">
              <a:avLst/>
            </a:prstGeom>
            <a:solidFill>
              <a:srgbClr val="0B2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031657AA-CF2D-4BF8-887C-C07E1A136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33" y="92747"/>
              <a:ext cx="4145365" cy="6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endParaRPr 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026" name="图片 1">
            <a:extLst>
              <a:ext uri="{FF2B5EF4-FFF2-40B4-BE49-F238E27FC236}">
                <a16:creationId xmlns:a16="http://schemas.microsoft.com/office/drawing/2014/main" id="{8C07E602-6849-4C8C-84CA-6DA7668E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72" y="1303231"/>
            <a:ext cx="3774350" cy="1539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组合 22">
            <a:extLst>
              <a:ext uri="{FF2B5EF4-FFF2-40B4-BE49-F238E27FC236}">
                <a16:creationId xmlns:a16="http://schemas.microsoft.com/office/drawing/2014/main" id="{85383EDF-4131-4E57-A719-3F9A88954252}"/>
              </a:ext>
            </a:extLst>
          </p:cNvPr>
          <p:cNvGrpSpPr>
            <a:grpSpLocks/>
          </p:cNvGrpSpPr>
          <p:nvPr/>
        </p:nvGrpSpPr>
        <p:grpSpPr bwMode="auto">
          <a:xfrm>
            <a:off x="564056" y="2842609"/>
            <a:ext cx="4496551" cy="1970562"/>
            <a:chOff x="0" y="0"/>
            <a:chExt cx="4354033" cy="1124393"/>
          </a:xfrm>
        </p:grpSpPr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BDD0EE82-4688-44D6-9371-0D5459505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354033" cy="1124393"/>
            </a:xfrm>
            <a:prstGeom prst="rect">
              <a:avLst/>
            </a:prstGeom>
            <a:solidFill>
              <a:srgbClr val="0B2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29" name="Rectangle 4">
              <a:extLst>
                <a:ext uri="{FF2B5EF4-FFF2-40B4-BE49-F238E27FC236}">
                  <a16:creationId xmlns:a16="http://schemas.microsoft.com/office/drawing/2014/main" id="{FDE7504D-D253-45AB-873A-4339BDF9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33" y="92747"/>
              <a:ext cx="4145365" cy="6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>
              <a:spAutoFit/>
            </a:bodyPr>
            <a:lstStyle/>
            <a:p>
              <a:endParaRPr 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028" name="图片 1">
            <a:extLst>
              <a:ext uri="{FF2B5EF4-FFF2-40B4-BE49-F238E27FC236}">
                <a16:creationId xmlns:a16="http://schemas.microsoft.com/office/drawing/2014/main" id="{4972B27D-9F4F-4172-9040-9EDA11C0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76" y="3017810"/>
            <a:ext cx="3758445" cy="166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C3D69955-683D-4BB0-8F96-49AEB9363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17810"/>
            <a:ext cx="3774350" cy="166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81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171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84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5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6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7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8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9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7172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16144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7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7182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后端实现</a:t>
              </a:r>
            </a:p>
          </p:txBody>
        </p:sp>
        <p:sp>
          <p:nvSpPr>
            <p:cNvPr id="7183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用户注册登录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9230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</a:p>
        </p:txBody>
      </p:sp>
      <p:sp>
        <p:nvSpPr>
          <p:cNvPr id="9235" name="TextBox 25"/>
          <p:cNvSpPr>
            <a:spLocks noChangeArrowheads="1"/>
          </p:cNvSpPr>
          <p:nvPr/>
        </p:nvSpPr>
        <p:spPr bwMode="auto">
          <a:xfrm>
            <a:off x="611670" y="1578632"/>
            <a:ext cx="2947505" cy="326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我们将登录流程进行分解，然后把每个环节所需要实现的功能分装在各个脚本中。其流程如下：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1.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登录流程：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condb.php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-&gt;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check.php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-&gt;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login.php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2.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获取文章：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condb.php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-&gt;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getArticles.php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3.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获取测试：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condb.php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-&gt;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getTests.php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其中 </a:t>
            </a:r>
            <a:r>
              <a:rPr lang="en-US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check.php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中包装了许多常用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function ，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如通过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email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查询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username、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检查密码是否正确等。</a:t>
            </a:r>
            <a:r>
              <a:rPr lang="en-US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getArticles.php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返回包含文章信息的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串，</a:t>
            </a:r>
            <a:r>
              <a:rPr lang="en-US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getTests.php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则返回包含测试内容的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串。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将连接数据库所需要的信息封装在 </a:t>
            </a:r>
            <a:r>
              <a:rPr lang="en-US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condb.php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文件中，依据这些信息，就可以使用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php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新建一个 </a:t>
            </a:r>
            <a:r>
              <a:rPr lang="en-US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mysqli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数据库连接。然后依据前端的 </a:t>
            </a:r>
            <a:r>
              <a:rPr 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get/post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请求进行相应的查询与验证操作。</a:t>
            </a:r>
          </a:p>
          <a:p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37" name="矩形 27"/>
          <p:cNvSpPr>
            <a:spLocks noChangeArrowheads="1"/>
          </p:cNvSpPr>
          <p:nvPr/>
        </p:nvSpPr>
        <p:spPr bwMode="auto">
          <a:xfrm>
            <a:off x="1547748" y="1242422"/>
            <a:ext cx="1150937" cy="249238"/>
          </a:xfrm>
          <a:prstGeom prst="rect">
            <a:avLst/>
          </a:prstGeom>
          <a:noFill/>
          <a:ln w="9525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登陆流程示例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D6D285-FE81-4727-8CE1-44D0621E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05" y="923906"/>
            <a:ext cx="5045537" cy="39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bldLvl="0" animBg="1" autoUpdateAnimBg="0"/>
      <p:bldP spid="9235" grpId="0" bldLvl="0" autoUpdateAnimBg="0"/>
      <p:bldP spid="9237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171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84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5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6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7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8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9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7172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16144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7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7182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后端实现</a:t>
              </a:r>
            </a:p>
          </p:txBody>
        </p:sp>
        <p:sp>
          <p:nvSpPr>
            <p:cNvPr id="7183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获取文章与测试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9230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</a:p>
        </p:txBody>
      </p:sp>
      <p:sp>
        <p:nvSpPr>
          <p:cNvPr id="9235" name="TextBox 25"/>
          <p:cNvSpPr>
            <a:spLocks noChangeArrowheads="1"/>
          </p:cNvSpPr>
          <p:nvPr/>
        </p:nvSpPr>
        <p:spPr bwMode="auto">
          <a:xfrm>
            <a:off x="1115712" y="4227356"/>
            <a:ext cx="655254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与用户登录类似，服务器上的文章通过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php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脚本，从数据库的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articles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表中进行读取。其中各字段包含文章的全部信息。</a:t>
            </a: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访问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cvm.cakipaul.com:21025/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getArticles.php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即可得到文章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串，获取文章成功时，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串中的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success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字段值为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每篇文章的具体信息包含在内容为 ”’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article_id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:’+$id”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Key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所对应的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Value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中。其中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$id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从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10000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开始降序排列。</a:t>
            </a:r>
          </a:p>
        </p:txBody>
      </p:sp>
      <p:sp>
        <p:nvSpPr>
          <p:cNvPr id="9237" name="矩形 27"/>
          <p:cNvSpPr>
            <a:spLocks noChangeArrowheads="1"/>
          </p:cNvSpPr>
          <p:nvPr/>
        </p:nvSpPr>
        <p:spPr bwMode="auto">
          <a:xfrm>
            <a:off x="683676" y="2034488"/>
            <a:ext cx="288024" cy="1329328"/>
          </a:xfrm>
          <a:prstGeom prst="rect">
            <a:avLst/>
          </a:prstGeom>
          <a:noFill/>
          <a:ln w="9525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获取文章示例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FE33B6-D9C4-49AD-88EC-675E5746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48" y="1299291"/>
            <a:ext cx="6062273" cy="277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bldLvl="0" animBg="1" autoUpdateAnimBg="0"/>
      <p:bldP spid="9235" grpId="0" bldLvl="0" autoUpdateAnimBg="0"/>
      <p:bldP spid="9237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7171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7184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5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6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7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8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89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7172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22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7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7182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前后端整合</a:t>
              </a:r>
            </a:p>
          </p:txBody>
        </p:sp>
        <p:sp>
          <p:nvSpPr>
            <p:cNvPr id="7183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数据交互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9230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</a:t>
            </a:r>
          </a:p>
        </p:txBody>
      </p:sp>
      <p:sp>
        <p:nvSpPr>
          <p:cNvPr id="9235" name="TextBox 25"/>
          <p:cNvSpPr>
            <a:spLocks noChangeArrowheads="1"/>
          </p:cNvSpPr>
          <p:nvPr/>
        </p:nvSpPr>
        <p:spPr bwMode="auto">
          <a:xfrm>
            <a:off x="2051790" y="3720057"/>
            <a:ext cx="480905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Flutter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有个非常出名、广受好评的第三方库，叫做 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Dio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。它是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中文网开源的一个强大的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Dart Http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请求库，支持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Restful API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900" dirty="0" err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FormData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、拦截器、请求取消、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Cookie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管理、文件上传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下载、超时等。这里就使用了该库中关于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http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链接的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post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等方法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37" name="矩形 27"/>
          <p:cNvSpPr>
            <a:spLocks noChangeArrowheads="1"/>
          </p:cNvSpPr>
          <p:nvPr/>
        </p:nvSpPr>
        <p:spPr bwMode="auto">
          <a:xfrm>
            <a:off x="971700" y="1591137"/>
            <a:ext cx="499013" cy="1484655"/>
          </a:xfrm>
          <a:prstGeom prst="rect">
            <a:avLst/>
          </a:prstGeom>
          <a:noFill/>
          <a:ln w="9525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用户登录前后端交互示例</a:t>
            </a: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F75A2E09-B398-4FF7-8B61-6EDD34378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760" y="1289180"/>
            <a:ext cx="5932487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36">
            <a:extLst>
              <a:ext uri="{FF2B5EF4-FFF2-40B4-BE49-F238E27FC236}">
                <a16:creationId xmlns:a16="http://schemas.microsoft.com/office/drawing/2014/main" id="{2A729B24-D0C1-40D6-B818-0B2B4D8FDD7B}"/>
              </a:ext>
            </a:extLst>
          </p:cNvPr>
          <p:cNvGrpSpPr>
            <a:grpSpLocks/>
          </p:cNvGrpSpPr>
          <p:nvPr/>
        </p:nvGrpSpPr>
        <p:grpSpPr bwMode="auto">
          <a:xfrm>
            <a:off x="1174233" y="3816015"/>
            <a:ext cx="315913" cy="315913"/>
            <a:chOff x="0" y="0"/>
            <a:chExt cx="1152128" cy="1152128"/>
          </a:xfrm>
        </p:grpSpPr>
        <p:sp>
          <p:nvSpPr>
            <p:cNvPr id="20" name="矩形 37">
              <a:extLst>
                <a:ext uri="{FF2B5EF4-FFF2-40B4-BE49-F238E27FC236}">
                  <a16:creationId xmlns:a16="http://schemas.microsoft.com/office/drawing/2014/main" id="{83EBF575-B65A-40C0-8717-62C8C9CC5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152128" cy="1152128"/>
            </a:xfrm>
            <a:prstGeom prst="rect">
              <a:avLst/>
            </a:prstGeom>
            <a:solidFill>
              <a:srgbClr val="0B2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1" name="圆角矩形 68">
              <a:extLst>
                <a:ext uri="{FF2B5EF4-FFF2-40B4-BE49-F238E27FC236}">
                  <a16:creationId xmlns:a16="http://schemas.microsoft.com/office/drawing/2014/main" id="{783C2E78-326B-405B-8267-32853AA8F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841" y="298291"/>
              <a:ext cx="862272" cy="555546"/>
            </a:xfrm>
            <a:custGeom>
              <a:avLst/>
              <a:gdLst>
                <a:gd name="T0" fmla="*/ 257753 w 978088"/>
                <a:gd name="T1" fmla="*/ 0 h 630163"/>
                <a:gd name="T2" fmla="*/ 417593 w 978088"/>
                <a:gd name="T3" fmla="*/ 98388 h 630163"/>
                <a:gd name="T4" fmla="*/ 486454 w 978088"/>
                <a:gd name="T5" fmla="*/ 70916 h 630163"/>
                <a:gd name="T6" fmla="*/ 589556 w 978088"/>
                <a:gd name="T7" fmla="*/ 174017 h 630163"/>
                <a:gd name="T8" fmla="*/ 587743 w 978088"/>
                <a:gd name="T9" fmla="*/ 182995 h 630163"/>
                <a:gd name="T10" fmla="*/ 670158 w 978088"/>
                <a:gd name="T11" fmla="*/ 302894 h 630163"/>
                <a:gd name="T12" fmla="*/ 541281 w 978088"/>
                <a:gd name="T13" fmla="*/ 431772 h 630163"/>
                <a:gd name="T14" fmla="*/ 128877 w 978088"/>
                <a:gd name="T15" fmla="*/ 431772 h 630163"/>
                <a:gd name="T16" fmla="*/ 0 w 978088"/>
                <a:gd name="T17" fmla="*/ 302894 h 630163"/>
                <a:gd name="T18" fmla="*/ 77765 w 978088"/>
                <a:gd name="T19" fmla="*/ 184784 h 630163"/>
                <a:gd name="T20" fmla="*/ 77326 w 978088"/>
                <a:gd name="T21" fmla="*/ 180428 h 630163"/>
                <a:gd name="T22" fmla="*/ 257753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863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0" grpId="0" bldLvl="0" animBg="1" autoUpdateAnimBg="0"/>
      <p:bldP spid="9235" grpId="0" bldLvl="0" autoUpdateAnimBg="0"/>
      <p:bldP spid="9237" grpId="0" bldLvl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13315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13335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36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37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38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39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340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3316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3" name="TextBox 2"/>
          <p:cNvSpPr>
            <a:spLocks noChangeArrowheads="1"/>
          </p:cNvSpPr>
          <p:nvPr/>
        </p:nvSpPr>
        <p:spPr bwMode="auto">
          <a:xfrm>
            <a:off x="855663" y="215900"/>
            <a:ext cx="247235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成果与不足</a:t>
            </a:r>
          </a:p>
        </p:txBody>
      </p:sp>
      <p:sp>
        <p:nvSpPr>
          <p:cNvPr id="15374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</a:t>
            </a:r>
          </a:p>
        </p:txBody>
      </p:sp>
      <p:sp>
        <p:nvSpPr>
          <p:cNvPr id="15375" name="Straight Connector 15"/>
          <p:cNvSpPr>
            <a:spLocks noChangeShapeType="1"/>
          </p:cNvSpPr>
          <p:nvPr/>
        </p:nvSpPr>
        <p:spPr bwMode="auto">
          <a:xfrm>
            <a:off x="4891088" y="2043113"/>
            <a:ext cx="1587" cy="452437"/>
          </a:xfrm>
          <a:prstGeom prst="line">
            <a:avLst/>
          </a:prstGeom>
          <a:noFill/>
          <a:ln w="9525">
            <a:solidFill>
              <a:srgbClr val="0B2430"/>
            </a:solidFill>
            <a:bevel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6" name="Straight Connector 19"/>
          <p:cNvSpPr>
            <a:spLocks noChangeShapeType="1"/>
          </p:cNvSpPr>
          <p:nvPr/>
        </p:nvSpPr>
        <p:spPr bwMode="auto">
          <a:xfrm>
            <a:off x="4891088" y="3132138"/>
            <a:ext cx="1587" cy="452437"/>
          </a:xfrm>
          <a:prstGeom prst="line">
            <a:avLst/>
          </a:prstGeom>
          <a:noFill/>
          <a:ln w="9525">
            <a:solidFill>
              <a:srgbClr val="0B2430"/>
            </a:solidFill>
            <a:bevel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7" name="TextBox 7"/>
          <p:cNvSpPr>
            <a:spLocks noChangeArrowheads="1"/>
          </p:cNvSpPr>
          <p:nvPr/>
        </p:nvSpPr>
        <p:spPr bwMode="auto">
          <a:xfrm>
            <a:off x="1511300" y="1876425"/>
            <a:ext cx="3051175" cy="931024"/>
          </a:xfrm>
          <a:prstGeom prst="rect">
            <a:avLst/>
          </a:prstGeom>
          <a:noFill/>
          <a:ln w="63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登录页面、文章浏览与阅读页面、侧边栏、聊天、收藏夹、测试页面等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endParaRPr lang="zh-CN" alt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本地数据存储登录信息、收藏的文章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endParaRPr lang="zh-CN" alt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界面路由与组织</a:t>
            </a:r>
          </a:p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</a:p>
        </p:txBody>
      </p:sp>
      <p:sp>
        <p:nvSpPr>
          <p:cNvPr id="15378" name="TextBox 8"/>
          <p:cNvSpPr>
            <a:spLocks noChangeArrowheads="1"/>
          </p:cNvSpPr>
          <p:nvPr/>
        </p:nvSpPr>
        <p:spPr bwMode="auto">
          <a:xfrm>
            <a:off x="3624263" y="1570038"/>
            <a:ext cx="104298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前端</a:t>
            </a:r>
            <a:endParaRPr lang="en-US" sz="800" dirty="0">
              <a:solidFill>
                <a:srgbClr val="0B243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379" name="Rectangle 42"/>
          <p:cNvSpPr>
            <a:spLocks noChangeArrowheads="1"/>
          </p:cNvSpPr>
          <p:nvPr/>
        </p:nvSpPr>
        <p:spPr bwMode="auto">
          <a:xfrm>
            <a:off x="3448050" y="1601788"/>
            <a:ext cx="190500" cy="192087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sp>
        <p:nvSpPr>
          <p:cNvPr id="15380" name="TextBox 10"/>
          <p:cNvSpPr>
            <a:spLocks noChangeArrowheads="1"/>
          </p:cNvSpPr>
          <p:nvPr/>
        </p:nvSpPr>
        <p:spPr bwMode="auto">
          <a:xfrm>
            <a:off x="1511300" y="3513138"/>
            <a:ext cx="3051175" cy="438582"/>
          </a:xfrm>
          <a:prstGeom prst="rect">
            <a:avLst/>
          </a:prstGeom>
          <a:noFill/>
          <a:ln w="63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前端访问服务器并 </a:t>
            </a:r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get/post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报表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endParaRPr lang="zh-CN" alt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r"/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前后端根据所得信息，进行下一步操作</a:t>
            </a:r>
          </a:p>
        </p:txBody>
      </p:sp>
      <p:sp>
        <p:nvSpPr>
          <p:cNvPr id="15381" name="TextBox 11"/>
          <p:cNvSpPr>
            <a:spLocks noChangeArrowheads="1"/>
          </p:cNvSpPr>
          <p:nvPr/>
        </p:nvSpPr>
        <p:spPr bwMode="auto">
          <a:xfrm>
            <a:off x="3624263" y="3206750"/>
            <a:ext cx="10429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前后端交互</a:t>
            </a:r>
            <a:endParaRPr lang="en-US" sz="800" dirty="0">
              <a:solidFill>
                <a:srgbClr val="0B243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382" name="Rectangle 42"/>
          <p:cNvSpPr>
            <a:spLocks noChangeArrowheads="1"/>
          </p:cNvSpPr>
          <p:nvPr/>
        </p:nvSpPr>
        <p:spPr bwMode="auto">
          <a:xfrm>
            <a:off x="3448050" y="3238500"/>
            <a:ext cx="190500" cy="1905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sp>
        <p:nvSpPr>
          <p:cNvPr id="15383" name="TextBox 13"/>
          <p:cNvSpPr>
            <a:spLocks noChangeArrowheads="1"/>
          </p:cNvSpPr>
          <p:nvPr/>
        </p:nvSpPr>
        <p:spPr bwMode="auto">
          <a:xfrm>
            <a:off x="5264150" y="2647950"/>
            <a:ext cx="3051175" cy="684803"/>
          </a:xfrm>
          <a:prstGeom prst="rect">
            <a:avLst/>
          </a:prstGeom>
          <a:noFill/>
          <a:ln w="6350">
            <a:solidFill>
              <a:srgbClr val="595959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>
            <a:spAutoFit/>
          </a:bodyPr>
          <a:lstStyle/>
          <a:p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服务器购买、搭建，域名选购、</a:t>
            </a:r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SSL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配置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Php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与数据库通信、</a:t>
            </a:r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SQL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查询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Nginx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上运载 </a:t>
            </a:r>
            <a:r>
              <a:rPr lang="en-US" altLang="zh-CN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php </a:t>
            </a: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脚本；</a:t>
            </a:r>
          </a:p>
        </p:txBody>
      </p:sp>
      <p:sp>
        <p:nvSpPr>
          <p:cNvPr id="15384" name="TextBox 14"/>
          <p:cNvSpPr>
            <a:spLocks noChangeArrowheads="1"/>
          </p:cNvSpPr>
          <p:nvPr/>
        </p:nvSpPr>
        <p:spPr bwMode="auto">
          <a:xfrm>
            <a:off x="5422900" y="2343150"/>
            <a:ext cx="10429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0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后端</a:t>
            </a:r>
            <a:endParaRPr lang="en-US" sz="800" dirty="0">
              <a:solidFill>
                <a:srgbClr val="0B243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385" name="Rectangle 42"/>
          <p:cNvSpPr>
            <a:spLocks noChangeArrowheads="1"/>
          </p:cNvSpPr>
          <p:nvPr/>
        </p:nvSpPr>
        <p:spPr bwMode="auto">
          <a:xfrm>
            <a:off x="5248275" y="2374900"/>
            <a:ext cx="190500" cy="1905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pic>
        <p:nvPicPr>
          <p:cNvPr id="15386" name="Picture 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39863"/>
            <a:ext cx="4476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15387" name="Picture 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3768725"/>
            <a:ext cx="4921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15388" name="图片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2651125"/>
            <a:ext cx="365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9436B71B-E741-4916-AD91-3779E1DC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585953"/>
            <a:ext cx="3025775" cy="21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成果展示</a:t>
            </a:r>
            <a:endParaRPr 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15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 bldLvl="0" animBg="1" autoUpdateAnimBg="0"/>
      <p:bldP spid="15375" grpId="0" animBg="1"/>
      <p:bldP spid="15376" grpId="0" animBg="1"/>
      <p:bldP spid="15377" grpId="0" bldLvl="0" animBg="1" autoUpdateAnimBg="0"/>
      <p:bldP spid="15378" grpId="0" bldLvl="0" autoUpdateAnimBg="0"/>
      <p:bldP spid="15379" grpId="0" bldLvl="0" animBg="1" autoUpdateAnimBg="0"/>
      <p:bldP spid="15380" grpId="0" bldLvl="0" animBg="1" autoUpdateAnimBg="0"/>
      <p:bldP spid="15381" grpId="0" bldLvl="0" autoUpdateAnimBg="0"/>
      <p:bldP spid="15382" grpId="0" bldLvl="0" animBg="1" autoUpdateAnimBg="0"/>
      <p:bldP spid="15383" grpId="0" bldLvl="0" animBg="1" autoUpdateAnimBg="0"/>
      <p:bldP spid="15384" grpId="0" bldLvl="0" autoUpdateAnimBg="0"/>
      <p:bldP spid="15385" grpId="0" bldLvl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20483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20516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7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8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9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20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21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0514" name="TextBox 2"/>
          <p:cNvSpPr>
            <a:spLocks noChangeArrowheads="1"/>
          </p:cNvSpPr>
          <p:nvPr/>
        </p:nvSpPr>
        <p:spPr bwMode="auto">
          <a:xfrm>
            <a:off x="855663" y="215900"/>
            <a:ext cx="2472357" cy="41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成果与不足</a:t>
            </a:r>
          </a:p>
        </p:txBody>
      </p:sp>
      <p:sp>
        <p:nvSpPr>
          <p:cNvPr id="22542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6</a:t>
            </a:r>
          </a:p>
        </p:txBody>
      </p:sp>
      <p:grpSp>
        <p:nvGrpSpPr>
          <p:cNvPr id="22543" name="组合 5"/>
          <p:cNvGrpSpPr>
            <a:grpSpLocks/>
          </p:cNvGrpSpPr>
          <p:nvPr/>
        </p:nvGrpSpPr>
        <p:grpSpPr bwMode="auto">
          <a:xfrm>
            <a:off x="5595938" y="1674813"/>
            <a:ext cx="1223962" cy="1223962"/>
            <a:chOff x="0" y="0"/>
            <a:chExt cx="1410703" cy="1410703"/>
          </a:xfrm>
        </p:grpSpPr>
        <p:sp>
          <p:nvSpPr>
            <p:cNvPr id="20511" name="圆角矩形 6"/>
            <p:cNvSpPr>
              <a:spLocks noChangeArrowheads="1"/>
            </p:cNvSpPr>
            <p:nvPr/>
          </p:nvSpPr>
          <p:spPr bwMode="auto"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85AD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0512" name="圆角矩形 3"/>
            <p:cNvSpPr>
              <a:spLocks noChangeArrowheads="1"/>
            </p:cNvSpPr>
            <p:nvPr/>
          </p:nvSpPr>
          <p:spPr bwMode="auto">
            <a:xfrm>
              <a:off x="282899" y="301393"/>
              <a:ext cx="1125779" cy="1092813"/>
            </a:xfrm>
            <a:custGeom>
              <a:avLst/>
              <a:gdLst>
                <a:gd name="T0" fmla="*/ 495237 w 1125779"/>
                <a:gd name="T1" fmla="*/ 0 h 1092813"/>
                <a:gd name="T2" fmla="*/ 652278 w 1125779"/>
                <a:gd name="T3" fmla="*/ 17270 h 1092813"/>
                <a:gd name="T4" fmla="*/ 1125637 w 1125779"/>
                <a:gd name="T5" fmla="*/ 392667 h 1092813"/>
                <a:gd name="T6" fmla="*/ 1125779 w 1125779"/>
                <a:gd name="T7" fmla="*/ 424054 h 1092813"/>
                <a:gd name="T8" fmla="*/ 571590 w 1125779"/>
                <a:gd name="T9" fmla="*/ 1092813 h 1092813"/>
                <a:gd name="T10" fmla="*/ 142440 w 1125779"/>
                <a:gd name="T11" fmla="*/ 757242 h 1092813"/>
                <a:gd name="T12" fmla="*/ 3914 w 1125779"/>
                <a:gd name="T13" fmla="*/ 516628 h 1092813"/>
                <a:gd name="T14" fmla="*/ 0 w 1125779"/>
                <a:gd name="T15" fmla="*/ 297402 h 1092813"/>
                <a:gd name="T16" fmla="*/ 153151 w 1125779"/>
                <a:gd name="T17" fmla="*/ 76199 h 1092813"/>
                <a:gd name="T18" fmla="*/ 326331 w 1125779"/>
                <a:gd name="T19" fmla="*/ 10080 h 1092813"/>
                <a:gd name="T20" fmla="*/ 495237 w 1125779"/>
                <a:gd name="T21" fmla="*/ 0 h 10928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25779"/>
                <a:gd name="T34" fmla="*/ 0 h 1092813"/>
                <a:gd name="T35" fmla="*/ 1125779 w 1125779"/>
                <a:gd name="T36" fmla="*/ 1092813 h 10928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25779" h="1092813">
                  <a:moveTo>
                    <a:pt x="495237" y="0"/>
                  </a:moveTo>
                  <a:lnTo>
                    <a:pt x="652278" y="17270"/>
                  </a:lnTo>
                  <a:lnTo>
                    <a:pt x="1125637" y="392667"/>
                  </a:lnTo>
                  <a:lnTo>
                    <a:pt x="1125779" y="424054"/>
                  </a:lnTo>
                  <a:cubicBezTo>
                    <a:pt x="1118286" y="753468"/>
                    <a:pt x="883261" y="1026357"/>
                    <a:pt x="571590" y="1092813"/>
                  </a:cubicBezTo>
                  <a:lnTo>
                    <a:pt x="142440" y="757242"/>
                  </a:lnTo>
                  <a:lnTo>
                    <a:pt x="3914" y="516628"/>
                  </a:lnTo>
                  <a:lnTo>
                    <a:pt x="0" y="297402"/>
                  </a:lnTo>
                  <a:lnTo>
                    <a:pt x="153151" y="76199"/>
                  </a:lnTo>
                  <a:cubicBezTo>
                    <a:pt x="209290" y="62097"/>
                    <a:pt x="270192" y="24182"/>
                    <a:pt x="326331" y="10080"/>
                  </a:cubicBezTo>
                  <a:lnTo>
                    <a:pt x="495237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3" name="空心弧 84"/>
            <p:cNvSpPr>
              <a:spLocks noChangeArrowheads="1"/>
            </p:cNvSpPr>
            <p:nvPr/>
          </p:nvSpPr>
          <p:spPr bwMode="auto">
            <a:xfrm>
              <a:off x="255351" y="255212"/>
              <a:ext cx="900000" cy="933612"/>
            </a:xfrm>
            <a:custGeom>
              <a:avLst/>
              <a:gdLst>
                <a:gd name="T0" fmla="*/ 68639 w 2304424"/>
                <a:gd name="T1" fmla="*/ 60055 h 2390484"/>
                <a:gd name="T2" fmla="*/ 76596 w 2304424"/>
                <a:gd name="T3" fmla="*/ 68012 h 2390484"/>
                <a:gd name="T4" fmla="*/ 74046 w 2304424"/>
                <a:gd name="T5" fmla="*/ 73786 h 2390484"/>
                <a:gd name="T6" fmla="*/ 80803 w 2304424"/>
                <a:gd name="T7" fmla="*/ 129674 h 2390484"/>
                <a:gd name="T8" fmla="*/ 80746 w 2304424"/>
                <a:gd name="T9" fmla="*/ 129674 h 2390484"/>
                <a:gd name="T10" fmla="*/ 80803 w 2304424"/>
                <a:gd name="T11" fmla="*/ 130241 h 2390484"/>
                <a:gd name="T12" fmla="*/ 68639 w 2304424"/>
                <a:gd name="T13" fmla="*/ 142406 h 2390484"/>
                <a:gd name="T14" fmla="*/ 56475 w 2304424"/>
                <a:gd name="T15" fmla="*/ 130241 h 2390484"/>
                <a:gd name="T16" fmla="*/ 56532 w 2304424"/>
                <a:gd name="T17" fmla="*/ 129674 h 2390484"/>
                <a:gd name="T18" fmla="*/ 56475 w 2304424"/>
                <a:gd name="T19" fmla="*/ 129674 h 2390484"/>
                <a:gd name="T20" fmla="*/ 63233 w 2304424"/>
                <a:gd name="T21" fmla="*/ 73786 h 2390484"/>
                <a:gd name="T22" fmla="*/ 60683 w 2304424"/>
                <a:gd name="T23" fmla="*/ 68012 h 2390484"/>
                <a:gd name="T24" fmla="*/ 68639 w 2304424"/>
                <a:gd name="T25" fmla="*/ 60055 h 2390484"/>
                <a:gd name="T26" fmla="*/ 69849 w 2304424"/>
                <a:gd name="T27" fmla="*/ 35725 h 2390484"/>
                <a:gd name="T28" fmla="*/ 100773 w 2304424"/>
                <a:gd name="T29" fmla="*/ 61426 h 2390484"/>
                <a:gd name="T30" fmla="*/ 89650 w 2304424"/>
                <a:gd name="T31" fmla="*/ 93878 h 2390484"/>
                <a:gd name="T32" fmla="*/ 84986 w 2304424"/>
                <a:gd name="T33" fmla="*/ 85835 h 2390484"/>
                <a:gd name="T34" fmla="*/ 91858 w 2304424"/>
                <a:gd name="T35" fmla="*/ 63426 h 2390484"/>
                <a:gd name="T36" fmla="*/ 69513 w 2304424"/>
                <a:gd name="T37" fmla="*/ 44855 h 2390484"/>
                <a:gd name="T38" fmla="*/ 45866 w 2304424"/>
                <a:gd name="T39" fmla="*/ 61736 h 2390484"/>
                <a:gd name="T40" fmla="*/ 52288 w 2304424"/>
                <a:gd name="T41" fmla="*/ 85843 h 2390484"/>
                <a:gd name="T42" fmla="*/ 47612 w 2304424"/>
                <a:gd name="T43" fmla="*/ 93905 h 2390484"/>
                <a:gd name="T44" fmla="*/ 37121 w 2304424"/>
                <a:gd name="T45" fmla="*/ 59087 h 2390484"/>
                <a:gd name="T46" fmla="*/ 69849 w 2304424"/>
                <a:gd name="T47" fmla="*/ 35725 h 2390484"/>
                <a:gd name="T48" fmla="*/ 70392 w 2304424"/>
                <a:gd name="T49" fmla="*/ 17189 h 2390484"/>
                <a:gd name="T50" fmla="*/ 118821 w 2304424"/>
                <a:gd name="T51" fmla="*/ 57166 h 2390484"/>
                <a:gd name="T52" fmla="*/ 99049 w 2304424"/>
                <a:gd name="T53" fmla="*/ 110084 h 2390484"/>
                <a:gd name="T54" fmla="*/ 93511 w 2304424"/>
                <a:gd name="T55" fmla="*/ 100534 h 2390484"/>
                <a:gd name="T56" fmla="*/ 108102 w 2304424"/>
                <a:gd name="T57" fmla="*/ 59616 h 2390484"/>
                <a:gd name="T58" fmla="*/ 70018 w 2304424"/>
                <a:gd name="T59" fmla="*/ 28178 h 2390484"/>
                <a:gd name="T60" fmla="*/ 29882 w 2304424"/>
                <a:gd name="T61" fmla="*/ 56950 h 2390484"/>
                <a:gd name="T62" fmla="*/ 43815 w 2304424"/>
                <a:gd name="T63" fmla="*/ 100451 h 2390484"/>
                <a:gd name="T64" fmla="*/ 38285 w 2304424"/>
                <a:gd name="T65" fmla="*/ 109987 h 2390484"/>
                <a:gd name="T66" fmla="*/ 19355 w 2304424"/>
                <a:gd name="T67" fmla="*/ 53776 h 2390484"/>
                <a:gd name="T68" fmla="*/ 70392 w 2304424"/>
                <a:gd name="T69" fmla="*/ 17189 h 2390484"/>
                <a:gd name="T70" fmla="*/ 70644 w 2304424"/>
                <a:gd name="T71" fmla="*/ 30 h 2390484"/>
                <a:gd name="T72" fmla="*/ 135435 w 2304424"/>
                <a:gd name="T73" fmla="*/ 52856 h 2390484"/>
                <a:gd name="T74" fmla="*/ 107625 w 2304424"/>
                <a:gd name="T75" fmla="*/ 124869 h 2390484"/>
                <a:gd name="T76" fmla="*/ 102012 w 2304424"/>
                <a:gd name="T77" fmla="*/ 115193 h 2390484"/>
                <a:gd name="T78" fmla="*/ 124525 w 2304424"/>
                <a:gd name="T79" fmla="*/ 55434 h 2390484"/>
                <a:gd name="T80" fmla="*/ 70317 w 2304424"/>
                <a:gd name="T81" fmla="*/ 11235 h 2390484"/>
                <a:gd name="T82" fmla="*/ 13620 w 2304424"/>
                <a:gd name="T83" fmla="*/ 52193 h 2390484"/>
                <a:gd name="T84" fmla="*/ 35293 w 2304424"/>
                <a:gd name="T85" fmla="*/ 115145 h 2390484"/>
                <a:gd name="T86" fmla="*/ 29654 w 2304424"/>
                <a:gd name="T87" fmla="*/ 124867 h 2390484"/>
                <a:gd name="T88" fmla="*/ 2879 w 2304424"/>
                <a:gd name="T89" fmla="*/ 48982 h 2390484"/>
                <a:gd name="T90" fmla="*/ 70644 w 2304424"/>
                <a:gd name="T91" fmla="*/ 30 h 239048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304424"/>
                <a:gd name="T139" fmla="*/ 0 h 2390484"/>
                <a:gd name="T140" fmla="*/ 2304424 w 2304424"/>
                <a:gd name="T141" fmla="*/ 2390484 h 239048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22547" name="组合 9"/>
          <p:cNvGrpSpPr>
            <a:grpSpLocks/>
          </p:cNvGrpSpPr>
          <p:nvPr/>
        </p:nvGrpSpPr>
        <p:grpSpPr bwMode="auto">
          <a:xfrm>
            <a:off x="4506913" y="1676400"/>
            <a:ext cx="1220787" cy="1222375"/>
            <a:chOff x="0" y="0"/>
            <a:chExt cx="1407810" cy="1407810"/>
          </a:xfrm>
        </p:grpSpPr>
        <p:sp>
          <p:nvSpPr>
            <p:cNvPr id="20508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489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0509" name="圆角矩形 12"/>
            <p:cNvSpPr>
              <a:spLocks noChangeArrowheads="1"/>
            </p:cNvSpPr>
            <p:nvPr/>
          </p:nvSpPr>
          <p:spPr bwMode="auto">
            <a:xfrm>
              <a:off x="336721" y="249561"/>
              <a:ext cx="1069318" cy="1153639"/>
            </a:xfrm>
            <a:custGeom>
              <a:avLst/>
              <a:gdLst>
                <a:gd name="T0" fmla="*/ 533552 w 1069318"/>
                <a:gd name="T1" fmla="*/ 0 h 1153639"/>
                <a:gd name="T2" fmla="*/ 1053562 w 1069318"/>
                <a:gd name="T3" fmla="*/ 302088 h 1153639"/>
                <a:gd name="T4" fmla="*/ 1069179 w 1069318"/>
                <a:gd name="T5" fmla="*/ 435393 h 1153639"/>
                <a:gd name="T6" fmla="*/ 1069318 w 1069318"/>
                <a:gd name="T7" fmla="*/ 471918 h 1153639"/>
                <a:gd name="T8" fmla="*/ 412914 w 1069318"/>
                <a:gd name="T9" fmla="*/ 1153639 h 1153639"/>
                <a:gd name="T10" fmla="*/ 0 w 1069318"/>
                <a:gd name="T11" fmla="*/ 876260 h 1153639"/>
                <a:gd name="T12" fmla="*/ 333919 w 1069318"/>
                <a:gd name="T13" fmla="*/ 789702 h 1153639"/>
                <a:gd name="T14" fmla="*/ 39376 w 1069318"/>
                <a:gd name="T15" fmla="*/ 577773 h 1153639"/>
                <a:gd name="T16" fmla="*/ 158440 w 1069318"/>
                <a:gd name="T17" fmla="*/ 328612 h 1153639"/>
                <a:gd name="T18" fmla="*/ 185290 w 1069318"/>
                <a:gd name="T19" fmla="*/ 44925 h 1153639"/>
                <a:gd name="T20" fmla="*/ 533552 w 1069318"/>
                <a:gd name="T21" fmla="*/ 0 h 11536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69318"/>
                <a:gd name="T34" fmla="*/ 0 h 1153639"/>
                <a:gd name="T35" fmla="*/ 1069318 w 1069318"/>
                <a:gd name="T36" fmla="*/ 1153639 h 115363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69318" h="1153639">
                  <a:moveTo>
                    <a:pt x="533552" y="0"/>
                  </a:moveTo>
                  <a:lnTo>
                    <a:pt x="1053562" y="302088"/>
                  </a:lnTo>
                  <a:cubicBezTo>
                    <a:pt x="1064058" y="345013"/>
                    <a:pt x="1069627" y="389638"/>
                    <a:pt x="1069179" y="435393"/>
                  </a:cubicBezTo>
                  <a:cubicBezTo>
                    <a:pt x="1069222" y="447663"/>
                    <a:pt x="1069270" y="459832"/>
                    <a:pt x="1069318" y="471918"/>
                  </a:cubicBezTo>
                  <a:cubicBezTo>
                    <a:pt x="1061903" y="837233"/>
                    <a:pt x="774670" y="1133487"/>
                    <a:pt x="412914" y="1153639"/>
                  </a:cubicBezTo>
                  <a:lnTo>
                    <a:pt x="0" y="876260"/>
                  </a:lnTo>
                  <a:lnTo>
                    <a:pt x="333919" y="789702"/>
                  </a:lnTo>
                  <a:lnTo>
                    <a:pt x="39376" y="577773"/>
                  </a:lnTo>
                  <a:lnTo>
                    <a:pt x="158440" y="328612"/>
                  </a:lnTo>
                  <a:lnTo>
                    <a:pt x="185290" y="44925"/>
                  </a:lnTo>
                  <a:lnTo>
                    <a:pt x="533552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10" name="同侧圆角矩形 42"/>
            <p:cNvSpPr>
              <a:spLocks noChangeAspect="1" noChangeArrowheads="1"/>
            </p:cNvSpPr>
            <p:nvPr/>
          </p:nvSpPr>
          <p:spPr bwMode="auto">
            <a:xfrm>
              <a:off x="285113" y="188801"/>
              <a:ext cx="837585" cy="954000"/>
            </a:xfrm>
            <a:custGeom>
              <a:avLst/>
              <a:gdLst>
                <a:gd name="T0" fmla="*/ 566625 w 720080"/>
                <a:gd name="T1" fmla="*/ 636501 h 820163"/>
                <a:gd name="T2" fmla="*/ 453299 w 720080"/>
                <a:gd name="T3" fmla="*/ 749825 h 820163"/>
                <a:gd name="T4" fmla="*/ 499879 w 720080"/>
                <a:gd name="T5" fmla="*/ 838984 h 820163"/>
                <a:gd name="T6" fmla="*/ 499879 w 720080"/>
                <a:gd name="T7" fmla="*/ 1020957 h 820163"/>
                <a:gd name="T8" fmla="*/ 566625 w 720080"/>
                <a:gd name="T9" fmla="*/ 1087700 h 820163"/>
                <a:gd name="T10" fmla="*/ 633368 w 720080"/>
                <a:gd name="T11" fmla="*/ 1020957 h 820163"/>
                <a:gd name="T12" fmla="*/ 633368 w 720080"/>
                <a:gd name="T13" fmla="*/ 838984 h 820163"/>
                <a:gd name="T14" fmla="*/ 679949 w 720080"/>
                <a:gd name="T15" fmla="*/ 749825 h 820163"/>
                <a:gd name="T16" fmla="*/ 566625 w 720080"/>
                <a:gd name="T17" fmla="*/ 636501 h 820163"/>
                <a:gd name="T18" fmla="*/ 566625 w 720080"/>
                <a:gd name="T19" fmla="*/ 0 h 820163"/>
                <a:gd name="T20" fmla="*/ 922365 w 720080"/>
                <a:gd name="T21" fmla="*/ 351501 h 820163"/>
                <a:gd name="T22" fmla="*/ 782040 w 720080"/>
                <a:gd name="T23" fmla="*/ 351501 h 820163"/>
                <a:gd name="T24" fmla="*/ 566626 w 720080"/>
                <a:gd name="T25" fmla="*/ 140403 h 820163"/>
                <a:gd name="T26" fmla="*/ 350123 w 720080"/>
                <a:gd name="T27" fmla="*/ 356907 h 820163"/>
                <a:gd name="T28" fmla="*/ 350123 w 720080"/>
                <a:gd name="T29" fmla="*/ 430513 h 820163"/>
                <a:gd name="T30" fmla="*/ 989872 w 720080"/>
                <a:gd name="T31" fmla="*/ 430513 h 820163"/>
                <a:gd name="T32" fmla="*/ 1133249 w 720080"/>
                <a:gd name="T33" fmla="*/ 573889 h 820163"/>
                <a:gd name="T34" fmla="*/ 1133249 w 720080"/>
                <a:gd name="T35" fmla="*/ 1147383 h 820163"/>
                <a:gd name="T36" fmla="*/ 989872 w 720080"/>
                <a:gd name="T37" fmla="*/ 1290758 h 820163"/>
                <a:gd name="T38" fmla="*/ 143375 w 720080"/>
                <a:gd name="T39" fmla="*/ 1290758 h 820163"/>
                <a:gd name="T40" fmla="*/ 0 w 720080"/>
                <a:gd name="T41" fmla="*/ 1147383 h 820163"/>
                <a:gd name="T42" fmla="*/ 0 w 720080"/>
                <a:gd name="T43" fmla="*/ 573889 h 820163"/>
                <a:gd name="T44" fmla="*/ 143375 w 720080"/>
                <a:gd name="T45" fmla="*/ 430513 h 820163"/>
                <a:gd name="T46" fmla="*/ 210408 w 720080"/>
                <a:gd name="T47" fmla="*/ 430513 h 820163"/>
                <a:gd name="T48" fmla="*/ 210408 w 720080"/>
                <a:gd name="T49" fmla="*/ 356217 h 820163"/>
                <a:gd name="T50" fmla="*/ 566625 w 720080"/>
                <a:gd name="T51" fmla="*/ 0 h 82016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20080"/>
                <a:gd name="T79" fmla="*/ 0 h 820163"/>
                <a:gd name="T80" fmla="*/ 720080 w 720080"/>
                <a:gd name="T81" fmla="*/ 820163 h 82016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22551" name="组合 13"/>
          <p:cNvGrpSpPr>
            <a:grpSpLocks/>
          </p:cNvGrpSpPr>
          <p:nvPr/>
        </p:nvGrpSpPr>
        <p:grpSpPr bwMode="auto">
          <a:xfrm>
            <a:off x="3413125" y="1674813"/>
            <a:ext cx="1225550" cy="1223962"/>
            <a:chOff x="0" y="0"/>
            <a:chExt cx="1410703" cy="1410703"/>
          </a:xfrm>
        </p:grpSpPr>
        <p:sp>
          <p:nvSpPr>
            <p:cNvPr id="20505" name="圆角矩形 14"/>
            <p:cNvSpPr>
              <a:spLocks noChangeArrowheads="1"/>
            </p:cNvSpPr>
            <p:nvPr/>
          </p:nvSpPr>
          <p:spPr bwMode="auto"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0506" name="圆角矩形 3"/>
            <p:cNvSpPr>
              <a:spLocks noChangeArrowheads="1"/>
            </p:cNvSpPr>
            <p:nvPr/>
          </p:nvSpPr>
          <p:spPr bwMode="auto">
            <a:xfrm>
              <a:off x="282899" y="301393"/>
              <a:ext cx="1125779" cy="1086033"/>
            </a:xfrm>
            <a:custGeom>
              <a:avLst/>
              <a:gdLst>
                <a:gd name="T0" fmla="*/ 495237 w 1125779"/>
                <a:gd name="T1" fmla="*/ 0 h 1086033"/>
                <a:gd name="T2" fmla="*/ 652278 w 1125779"/>
                <a:gd name="T3" fmla="*/ 17270 h 1086033"/>
                <a:gd name="T4" fmla="*/ 1125637 w 1125779"/>
                <a:gd name="T5" fmla="*/ 392667 h 1086033"/>
                <a:gd name="T6" fmla="*/ 1125779 w 1125779"/>
                <a:gd name="T7" fmla="*/ 424054 h 1086033"/>
                <a:gd name="T8" fmla="*/ 593432 w 1125779"/>
                <a:gd name="T9" fmla="*/ 1086033 h 1086033"/>
                <a:gd name="T10" fmla="*/ 142440 w 1125779"/>
                <a:gd name="T11" fmla="*/ 757242 h 1086033"/>
                <a:gd name="T12" fmla="*/ 3914 w 1125779"/>
                <a:gd name="T13" fmla="*/ 516628 h 1086033"/>
                <a:gd name="T14" fmla="*/ 0 w 1125779"/>
                <a:gd name="T15" fmla="*/ 297402 h 1086033"/>
                <a:gd name="T16" fmla="*/ 153151 w 1125779"/>
                <a:gd name="T17" fmla="*/ 76199 h 1086033"/>
                <a:gd name="T18" fmla="*/ 326331 w 1125779"/>
                <a:gd name="T19" fmla="*/ 10080 h 1086033"/>
                <a:gd name="T20" fmla="*/ 495237 w 1125779"/>
                <a:gd name="T21" fmla="*/ 0 h 10860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25779"/>
                <a:gd name="T34" fmla="*/ 0 h 1086033"/>
                <a:gd name="T35" fmla="*/ 1125779 w 1125779"/>
                <a:gd name="T36" fmla="*/ 1086033 h 10860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25779" h="1086033">
                  <a:moveTo>
                    <a:pt x="495237" y="0"/>
                  </a:moveTo>
                  <a:lnTo>
                    <a:pt x="652278" y="17270"/>
                  </a:lnTo>
                  <a:lnTo>
                    <a:pt x="1125637" y="392667"/>
                  </a:lnTo>
                  <a:lnTo>
                    <a:pt x="1125779" y="424054"/>
                  </a:lnTo>
                  <a:cubicBezTo>
                    <a:pt x="1118507" y="745575"/>
                    <a:pt x="894397" y="1013244"/>
                    <a:pt x="593432" y="1086033"/>
                  </a:cubicBezTo>
                  <a:lnTo>
                    <a:pt x="142440" y="757242"/>
                  </a:lnTo>
                  <a:lnTo>
                    <a:pt x="3914" y="516628"/>
                  </a:lnTo>
                  <a:lnTo>
                    <a:pt x="0" y="297402"/>
                  </a:lnTo>
                  <a:lnTo>
                    <a:pt x="153151" y="76199"/>
                  </a:lnTo>
                  <a:cubicBezTo>
                    <a:pt x="209290" y="62097"/>
                    <a:pt x="270192" y="24182"/>
                    <a:pt x="326331" y="10080"/>
                  </a:cubicBezTo>
                  <a:lnTo>
                    <a:pt x="495237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07" name="圆角矩形 16"/>
            <p:cNvSpPr>
              <a:spLocks noChangeAspect="1" noChangeArrowheads="1"/>
            </p:cNvSpPr>
            <p:nvPr/>
          </p:nvSpPr>
          <p:spPr bwMode="auto">
            <a:xfrm rot="-5400000">
              <a:off x="255352" y="255352"/>
              <a:ext cx="899998" cy="900000"/>
            </a:xfrm>
            <a:custGeom>
              <a:avLst/>
              <a:gdLst>
                <a:gd name="T0" fmla="*/ 636354 w 836083"/>
                <a:gd name="T1" fmla="*/ 318924 h 836083"/>
                <a:gd name="T2" fmla="*/ 636354 w 836083"/>
                <a:gd name="T3" fmla="*/ 390963 h 836083"/>
                <a:gd name="T4" fmla="*/ 472253 w 836083"/>
                <a:gd name="T5" fmla="*/ 390963 h 836083"/>
                <a:gd name="T6" fmla="*/ 472253 w 836083"/>
                <a:gd name="T7" fmla="*/ 391161 h 836083"/>
                <a:gd name="T8" fmla="*/ 359155 w 836083"/>
                <a:gd name="T9" fmla="*/ 456786 h 836083"/>
                <a:gd name="T10" fmla="*/ 360003 w 836083"/>
                <a:gd name="T11" fmla="*/ 587540 h 836083"/>
                <a:gd name="T12" fmla="*/ 473944 w 836083"/>
                <a:gd name="T13" fmla="*/ 651692 h 836083"/>
                <a:gd name="T14" fmla="*/ 473946 w 836083"/>
                <a:gd name="T15" fmla="*/ 651902 h 836083"/>
                <a:gd name="T16" fmla="*/ 636354 w 836083"/>
                <a:gd name="T17" fmla="*/ 651902 h 836083"/>
                <a:gd name="T18" fmla="*/ 636354 w 836083"/>
                <a:gd name="T19" fmla="*/ 723942 h 836083"/>
                <a:gd name="T20" fmla="*/ 464732 w 836083"/>
                <a:gd name="T21" fmla="*/ 723942 h 836083"/>
                <a:gd name="T22" fmla="*/ 464732 w 836083"/>
                <a:gd name="T23" fmla="*/ 722708 h 836083"/>
                <a:gd name="T24" fmla="*/ 297758 w 836083"/>
                <a:gd name="T25" fmla="*/ 624202 h 836083"/>
                <a:gd name="T26" fmla="*/ 274524 w 836083"/>
                <a:gd name="T27" fmla="*/ 557453 h 836083"/>
                <a:gd name="T28" fmla="*/ 226415 w 836083"/>
                <a:gd name="T29" fmla="*/ 557453 h 836083"/>
                <a:gd name="T30" fmla="*/ 226415 w 836083"/>
                <a:gd name="T31" fmla="*/ 651902 h 836083"/>
                <a:gd name="T32" fmla="*/ 190395 w 836083"/>
                <a:gd name="T33" fmla="*/ 651902 h 836083"/>
                <a:gd name="T34" fmla="*/ 190395 w 836083"/>
                <a:gd name="T35" fmla="*/ 390964 h 836083"/>
                <a:gd name="T36" fmla="*/ 226415 w 836083"/>
                <a:gd name="T37" fmla="*/ 390964 h 836083"/>
                <a:gd name="T38" fmla="*/ 226415 w 836083"/>
                <a:gd name="T39" fmla="*/ 485414 h 836083"/>
                <a:gd name="T40" fmla="*/ 274394 w 836083"/>
                <a:gd name="T41" fmla="*/ 485414 h 836083"/>
                <a:gd name="T42" fmla="*/ 296438 w 836083"/>
                <a:gd name="T43" fmla="*/ 420940 h 836083"/>
                <a:gd name="T44" fmla="*/ 464732 w 836083"/>
                <a:gd name="T45" fmla="*/ 319926 h 836083"/>
                <a:gd name="T46" fmla="*/ 464732 w 836083"/>
                <a:gd name="T47" fmla="*/ 318924 h 836083"/>
                <a:gd name="T48" fmla="*/ 472253 w 836083"/>
                <a:gd name="T49" fmla="*/ 318924 h 836083"/>
                <a:gd name="T50" fmla="*/ 636354 w 836083"/>
                <a:gd name="T51" fmla="*/ 318924 h 836083"/>
                <a:gd name="T52" fmla="*/ 852465 w 836083"/>
                <a:gd name="T53" fmla="*/ 521433 h 836083"/>
                <a:gd name="T54" fmla="*/ 740013 w 836083"/>
                <a:gd name="T55" fmla="*/ 633886 h 836083"/>
                <a:gd name="T56" fmla="*/ 475604 w 836083"/>
                <a:gd name="T57" fmla="*/ 633886 h 836083"/>
                <a:gd name="T58" fmla="*/ 363152 w 836083"/>
                <a:gd name="T59" fmla="*/ 521433 h 836083"/>
                <a:gd name="T60" fmla="*/ 475604 w 836083"/>
                <a:gd name="T61" fmla="*/ 408980 h 836083"/>
                <a:gd name="T62" fmla="*/ 740013 w 836083"/>
                <a:gd name="T63" fmla="*/ 408980 h 836083"/>
                <a:gd name="T64" fmla="*/ 852465 w 836083"/>
                <a:gd name="T65" fmla="*/ 521433 h 836083"/>
                <a:gd name="T66" fmla="*/ 954717 w 836083"/>
                <a:gd name="T67" fmla="*/ 521435 h 836083"/>
                <a:gd name="T68" fmla="*/ 521431 w 836083"/>
                <a:gd name="T69" fmla="*/ 88143 h 836083"/>
                <a:gd name="T70" fmla="*/ 88143 w 836083"/>
                <a:gd name="T71" fmla="*/ 521435 h 836083"/>
                <a:gd name="T72" fmla="*/ 521431 w 836083"/>
                <a:gd name="T73" fmla="*/ 954723 h 836083"/>
                <a:gd name="T74" fmla="*/ 954717 w 836083"/>
                <a:gd name="T75" fmla="*/ 521435 h 836083"/>
                <a:gd name="T76" fmla="*/ 1042860 w 836083"/>
                <a:gd name="T77" fmla="*/ 521435 h 836083"/>
                <a:gd name="T78" fmla="*/ 521431 w 836083"/>
                <a:gd name="T79" fmla="*/ 1042866 h 836083"/>
                <a:gd name="T80" fmla="*/ 0 w 836083"/>
                <a:gd name="T81" fmla="*/ 521435 h 836083"/>
                <a:gd name="T82" fmla="*/ 521431 w 836083"/>
                <a:gd name="T83" fmla="*/ 0 h 836083"/>
                <a:gd name="T84" fmla="*/ 1042860 w 836083"/>
                <a:gd name="T85" fmla="*/ 521435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22555" name="组合 17"/>
          <p:cNvGrpSpPr>
            <a:grpSpLocks/>
          </p:cNvGrpSpPr>
          <p:nvPr/>
        </p:nvGrpSpPr>
        <p:grpSpPr bwMode="auto">
          <a:xfrm>
            <a:off x="2324100" y="1676400"/>
            <a:ext cx="1220788" cy="1222375"/>
            <a:chOff x="0" y="0"/>
            <a:chExt cx="1407810" cy="1407810"/>
          </a:xfrm>
        </p:grpSpPr>
        <p:sp>
          <p:nvSpPr>
            <p:cNvPr id="20502" name="圆角矩形 18"/>
            <p:cNvSpPr>
              <a:spLocks noChangeArrowheads="1"/>
            </p:cNvSpPr>
            <p:nvPr/>
          </p:nvSpPr>
          <p:spPr bwMode="auto"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0B24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20503" name="圆角矩形 12"/>
            <p:cNvSpPr>
              <a:spLocks noChangeArrowheads="1"/>
            </p:cNvSpPr>
            <p:nvPr/>
          </p:nvSpPr>
          <p:spPr bwMode="auto">
            <a:xfrm>
              <a:off x="239093" y="367175"/>
              <a:ext cx="1164309" cy="1035953"/>
            </a:xfrm>
            <a:custGeom>
              <a:avLst/>
              <a:gdLst>
                <a:gd name="T0" fmla="*/ 300955 w 1164309"/>
                <a:gd name="T1" fmla="*/ 0 h 1035953"/>
                <a:gd name="T2" fmla="*/ 462879 w 1164309"/>
                <a:gd name="T3" fmla="*/ 11907 h 1035953"/>
                <a:gd name="T4" fmla="*/ 622782 w 1164309"/>
                <a:gd name="T5" fmla="*/ 122893 h 1035953"/>
                <a:gd name="T6" fmla="*/ 718687 w 1164309"/>
                <a:gd name="T7" fmla="*/ 105904 h 1035953"/>
                <a:gd name="T8" fmla="*/ 864545 w 1164309"/>
                <a:gd name="T9" fmla="*/ 125274 h 1035953"/>
                <a:gd name="T10" fmla="*/ 1164309 w 1164309"/>
                <a:gd name="T11" fmla="*/ 380469 h 1035953"/>
                <a:gd name="T12" fmla="*/ 511256 w 1164309"/>
                <a:gd name="T13" fmla="*/ 1035953 h 1035953"/>
                <a:gd name="T14" fmla="*/ 0 w 1164309"/>
                <a:gd name="T15" fmla="*/ 646727 h 1035953"/>
                <a:gd name="T16" fmla="*/ 360111 w 1164309"/>
                <a:gd name="T17" fmla="*/ 529214 h 1035953"/>
                <a:gd name="T18" fmla="*/ 6038 w 1164309"/>
                <a:gd name="T19" fmla="*/ 472065 h 1035953"/>
                <a:gd name="T20" fmla="*/ 205705 w 1164309"/>
                <a:gd name="T21" fmla="*/ 66676 h 1035953"/>
                <a:gd name="T22" fmla="*/ 300955 w 1164309"/>
                <a:gd name="T23" fmla="*/ 0 h 10359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64309"/>
                <a:gd name="T37" fmla="*/ 0 h 1035953"/>
                <a:gd name="T38" fmla="*/ 1164309 w 1164309"/>
                <a:gd name="T39" fmla="*/ 1035953 h 10359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64309" h="1035953">
                  <a:moveTo>
                    <a:pt x="300955" y="0"/>
                  </a:moveTo>
                  <a:lnTo>
                    <a:pt x="462879" y="11907"/>
                  </a:lnTo>
                  <a:lnTo>
                    <a:pt x="622782" y="122893"/>
                  </a:lnTo>
                  <a:lnTo>
                    <a:pt x="718687" y="105904"/>
                  </a:lnTo>
                  <a:lnTo>
                    <a:pt x="864545" y="125274"/>
                  </a:lnTo>
                  <a:lnTo>
                    <a:pt x="1164309" y="380469"/>
                  </a:lnTo>
                  <a:cubicBezTo>
                    <a:pt x="1145643" y="733516"/>
                    <a:pt x="863958" y="1016051"/>
                    <a:pt x="511256" y="1035953"/>
                  </a:cubicBezTo>
                  <a:lnTo>
                    <a:pt x="0" y="646727"/>
                  </a:lnTo>
                  <a:lnTo>
                    <a:pt x="360111" y="529214"/>
                  </a:lnTo>
                  <a:lnTo>
                    <a:pt x="6038" y="472065"/>
                  </a:lnTo>
                  <a:cubicBezTo>
                    <a:pt x="-19696" y="394976"/>
                    <a:pt x="170840" y="88202"/>
                    <a:pt x="205705" y="66676"/>
                  </a:cubicBezTo>
                  <a:cubicBezTo>
                    <a:pt x="240570" y="45150"/>
                    <a:pt x="258092" y="9128"/>
                    <a:pt x="300955" y="0"/>
                  </a:cubicBez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504" name="圆角矩形 68"/>
            <p:cNvSpPr>
              <a:spLocks noChangeArrowheads="1"/>
            </p:cNvSpPr>
            <p:nvPr/>
          </p:nvSpPr>
          <p:spPr bwMode="auto">
            <a:xfrm>
              <a:off x="156924" y="338722"/>
              <a:ext cx="1109202" cy="714250"/>
            </a:xfrm>
            <a:custGeom>
              <a:avLst/>
              <a:gdLst>
                <a:gd name="T0" fmla="*/ 361879 w 1142127"/>
                <a:gd name="T1" fmla="*/ 67469 h 735451"/>
                <a:gd name="T2" fmla="*/ 586291 w 1142127"/>
                <a:gd name="T3" fmla="*/ 205603 h 735451"/>
                <a:gd name="T4" fmla="*/ 682970 w 1142127"/>
                <a:gd name="T5" fmla="*/ 167032 h 735451"/>
                <a:gd name="T6" fmla="*/ 827721 w 1142127"/>
                <a:gd name="T7" fmla="*/ 311784 h 735451"/>
                <a:gd name="T8" fmla="*/ 825178 w 1142127"/>
                <a:gd name="T9" fmla="*/ 324389 h 735451"/>
                <a:gd name="T10" fmla="*/ 940885 w 1142127"/>
                <a:gd name="T11" fmla="*/ 492724 h 735451"/>
                <a:gd name="T12" fmla="*/ 759946 w 1142127"/>
                <a:gd name="T13" fmla="*/ 673664 h 735451"/>
                <a:gd name="T14" fmla="*/ 180940 w 1142127"/>
                <a:gd name="T15" fmla="*/ 673664 h 735451"/>
                <a:gd name="T16" fmla="*/ 0 w 1142127"/>
                <a:gd name="T17" fmla="*/ 492724 h 735451"/>
                <a:gd name="T18" fmla="*/ 109180 w 1142127"/>
                <a:gd name="T19" fmla="*/ 326901 h 735451"/>
                <a:gd name="T20" fmla="*/ 108563 w 1142127"/>
                <a:gd name="T21" fmla="*/ 320786 h 735451"/>
                <a:gd name="T22" fmla="*/ 361879 w 1142127"/>
                <a:gd name="T23" fmla="*/ 67469 h 735451"/>
                <a:gd name="T24" fmla="*/ 467166 w 1142127"/>
                <a:gd name="T25" fmla="*/ 0 h 735451"/>
                <a:gd name="T26" fmla="*/ 691579 w 1142127"/>
                <a:gd name="T27" fmla="*/ 138135 h 735451"/>
                <a:gd name="T28" fmla="*/ 788257 w 1142127"/>
                <a:gd name="T29" fmla="*/ 99564 h 735451"/>
                <a:gd name="T30" fmla="*/ 933008 w 1142127"/>
                <a:gd name="T31" fmla="*/ 244315 h 735451"/>
                <a:gd name="T32" fmla="*/ 930466 w 1142127"/>
                <a:gd name="T33" fmla="*/ 256920 h 735451"/>
                <a:gd name="T34" fmla="*/ 1046172 w 1142127"/>
                <a:gd name="T35" fmla="*/ 425256 h 735451"/>
                <a:gd name="T36" fmla="*/ 943463 w 1142127"/>
                <a:gd name="T37" fmla="*/ 586717 h 735451"/>
                <a:gd name="T38" fmla="*/ 977909 w 1142127"/>
                <a:gd name="T39" fmla="*/ 484192 h 735451"/>
                <a:gd name="T40" fmla="*/ 857290 w 1142127"/>
                <a:gd name="T41" fmla="*/ 308713 h 735451"/>
                <a:gd name="T42" fmla="*/ 859943 w 1142127"/>
                <a:gd name="T43" fmla="*/ 295573 h 735451"/>
                <a:gd name="T44" fmla="*/ 709047 w 1142127"/>
                <a:gd name="T45" fmla="*/ 144678 h 735451"/>
                <a:gd name="T46" fmla="*/ 608266 w 1142127"/>
                <a:gd name="T47" fmla="*/ 184884 h 735451"/>
                <a:gd name="T48" fmla="*/ 374329 w 1142127"/>
                <a:gd name="T49" fmla="*/ 40887 h 735451"/>
                <a:gd name="T50" fmla="*/ 322022 w 1142127"/>
                <a:gd name="T51" fmla="*/ 46161 h 735451"/>
                <a:gd name="T52" fmla="*/ 467166 w 1142127"/>
                <a:gd name="T53" fmla="*/ 0 h 73545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42127"/>
                <a:gd name="T82" fmla="*/ 0 h 735451"/>
                <a:gd name="T83" fmla="*/ 1142127 w 1142127"/>
                <a:gd name="T84" fmla="*/ 735451 h 73545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BA990F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2559" name="TextBox 21"/>
          <p:cNvSpPr>
            <a:spLocks noChangeArrowheads="1"/>
          </p:cNvSpPr>
          <p:nvPr/>
        </p:nvSpPr>
        <p:spPr bwMode="auto">
          <a:xfrm>
            <a:off x="1273813" y="3222470"/>
            <a:ext cx="2100573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不足  一</a:t>
            </a:r>
            <a:endParaRPr lang="en-US" sz="1200" dirty="0">
              <a:solidFill>
                <a:srgbClr val="0B243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首先是注册与找回密码功能没有深入开发，新的用户需要手动添加到服务器的数据库中。之所以这样，是因为注册需要进行用户的邮箱验证。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虽然有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Mail Gun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Send Grid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等三方免费邮件发送提供商，但是填写表单、发送邮件的功能目前尚未有空余时间实现。</a:t>
            </a: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</a:p>
        </p:txBody>
      </p:sp>
      <p:sp>
        <p:nvSpPr>
          <p:cNvPr id="22560" name="TextBox 22"/>
          <p:cNvSpPr>
            <a:spLocks noChangeArrowheads="1"/>
          </p:cNvSpPr>
          <p:nvPr/>
        </p:nvSpPr>
        <p:spPr bwMode="auto">
          <a:xfrm>
            <a:off x="3552444" y="3227711"/>
            <a:ext cx="18836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不足 </a:t>
            </a:r>
            <a:r>
              <a:rPr lang="zh-CN" altLang="en-US" sz="12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二</a:t>
            </a:r>
            <a:endParaRPr lang="en-US" sz="12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/>
            <a:endParaRPr lang="zh-CN" altLang="en-US" sz="8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另一个就是测试页面比较简单，还有丰富的提升空间，比如更细致的选项系统设计、动态特效等。</a:t>
            </a:r>
          </a:p>
          <a:p>
            <a:pPr algn="ctr"/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</a:p>
        </p:txBody>
      </p:sp>
      <p:sp>
        <p:nvSpPr>
          <p:cNvPr id="22561" name="TextBox 23"/>
          <p:cNvSpPr>
            <a:spLocks noChangeArrowheads="1"/>
          </p:cNvSpPr>
          <p:nvPr/>
        </p:nvSpPr>
        <p:spPr bwMode="auto">
          <a:xfrm>
            <a:off x="6014957" y="3222470"/>
            <a:ext cx="1728788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20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不足 </a:t>
            </a:r>
            <a:r>
              <a:rPr lang="zh-CN" altLang="en-US" sz="1200">
                <a:solidFill>
                  <a:srgbClr val="4890A8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三</a:t>
            </a:r>
            <a:endParaRPr lang="en-US" sz="1200" dirty="0">
              <a:solidFill>
                <a:srgbClr val="4890A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/>
            <a:endParaRPr lang="zh-CN" altLang="en-US" sz="800" dirty="0">
              <a:solidFill>
                <a:srgbClr val="4890A8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最后就是云备份功能尚未实现，受限于服务器的性能与本设计的时间，目前尚未完善。但原理上与用户注册与登录基本相同。</a:t>
            </a:r>
          </a:p>
        </p:txBody>
      </p:sp>
      <p:sp>
        <p:nvSpPr>
          <p:cNvPr id="20499" name="椭圆 29"/>
          <p:cNvSpPr>
            <a:spLocks noChangeArrowheads="1"/>
          </p:cNvSpPr>
          <p:nvPr/>
        </p:nvSpPr>
        <p:spPr bwMode="auto">
          <a:xfrm>
            <a:off x="3444875" y="2251075"/>
            <a:ext cx="71438" cy="714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00" name="椭圆 30"/>
          <p:cNvSpPr>
            <a:spLocks noChangeArrowheads="1"/>
          </p:cNvSpPr>
          <p:nvPr/>
        </p:nvSpPr>
        <p:spPr bwMode="auto">
          <a:xfrm>
            <a:off x="4530725" y="2251075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501" name="椭圆 31"/>
          <p:cNvSpPr>
            <a:spLocks noChangeArrowheads="1"/>
          </p:cNvSpPr>
          <p:nvPr/>
        </p:nvSpPr>
        <p:spPr bwMode="auto">
          <a:xfrm>
            <a:off x="5613400" y="2251075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5A29433E-63AE-4F86-AD04-2F7B6B7C8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585953"/>
            <a:ext cx="3025775" cy="21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不足与展望</a:t>
            </a:r>
            <a:endParaRPr 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2" grpId="0" bldLvl="0" animBg="1" autoUpdateAnimBg="0"/>
      <p:bldP spid="22559" grpId="0" bldLvl="0" autoUpdateAnimBg="0"/>
      <p:bldP spid="22560" grpId="0" bldLvl="0" autoUpdateAnimBg="0"/>
      <p:bldP spid="22561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3"/>
          <p:cNvGrpSpPr>
            <a:grpSpLocks/>
          </p:cNvGrpSpPr>
          <p:nvPr/>
        </p:nvGrpSpPr>
        <p:grpSpPr bwMode="auto">
          <a:xfrm>
            <a:off x="76200" y="3822700"/>
            <a:ext cx="8977313" cy="1114425"/>
            <a:chOff x="0" y="0"/>
            <a:chExt cx="8109427" cy="1005707"/>
          </a:xfrm>
        </p:grpSpPr>
        <p:sp>
          <p:nvSpPr>
            <p:cNvPr id="22538" name="任意多边形 4"/>
            <p:cNvSpPr>
              <a:spLocks noChangeArrowheads="1"/>
            </p:cNvSpPr>
            <p:nvPr/>
          </p:nvSpPr>
          <p:spPr bwMode="auto">
            <a:xfrm>
              <a:off x="593914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39" name="任意多边形 5"/>
            <p:cNvSpPr>
              <a:spLocks noChangeArrowheads="1"/>
            </p:cNvSpPr>
            <p:nvPr/>
          </p:nvSpPr>
          <p:spPr bwMode="auto">
            <a:xfrm>
              <a:off x="615889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40" name="任意多边形 6"/>
            <p:cNvSpPr>
              <a:spLocks noChangeArrowheads="1"/>
            </p:cNvSpPr>
            <p:nvPr/>
          </p:nvSpPr>
          <p:spPr bwMode="auto">
            <a:xfrm>
              <a:off x="440629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41" name="任意多边形 7"/>
            <p:cNvSpPr>
              <a:spLocks noChangeArrowheads="1"/>
            </p:cNvSpPr>
            <p:nvPr/>
          </p:nvSpPr>
          <p:spPr bwMode="auto">
            <a:xfrm>
              <a:off x="413324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42" name="任意多边形 8"/>
            <p:cNvSpPr>
              <a:spLocks noChangeArrowheads="1"/>
            </p:cNvSpPr>
            <p:nvPr/>
          </p:nvSpPr>
          <p:spPr bwMode="auto">
            <a:xfrm>
              <a:off x="0" y="177800"/>
              <a:ext cx="4177697" cy="762223"/>
            </a:xfrm>
            <a:custGeom>
              <a:avLst/>
              <a:gdLst>
                <a:gd name="T0" fmla="*/ 4177688 w 4177700"/>
                <a:gd name="T1" fmla="*/ 82550 h 762222"/>
                <a:gd name="T2" fmla="*/ 3726838 w 4177700"/>
                <a:gd name="T3" fmla="*/ 285750 h 762222"/>
                <a:gd name="T4" fmla="*/ 3783988 w 4177700"/>
                <a:gd name="T5" fmla="*/ 349250 h 762222"/>
                <a:gd name="T6" fmla="*/ 3783988 w 4177700"/>
                <a:gd name="T7" fmla="*/ 558804 h 762222"/>
                <a:gd name="T8" fmla="*/ 3453792 w 4177700"/>
                <a:gd name="T9" fmla="*/ 558804 h 762222"/>
                <a:gd name="T10" fmla="*/ 3453792 w 4177700"/>
                <a:gd name="T11" fmla="*/ 349250 h 762222"/>
                <a:gd name="T12" fmla="*/ 3529988 w 4177700"/>
                <a:gd name="T13" fmla="*/ 292100 h 762222"/>
                <a:gd name="T14" fmla="*/ 3015642 w 4177700"/>
                <a:gd name="T15" fmla="*/ 63500 h 762222"/>
                <a:gd name="T16" fmla="*/ 2971192 w 4177700"/>
                <a:gd name="T17" fmla="*/ 95250 h 762222"/>
                <a:gd name="T18" fmla="*/ 2844192 w 4177700"/>
                <a:gd name="T19" fmla="*/ 38100 h 762222"/>
                <a:gd name="T20" fmla="*/ 2844192 w 4177700"/>
                <a:gd name="T21" fmla="*/ 406404 h 762222"/>
                <a:gd name="T22" fmla="*/ 2469542 w 4177700"/>
                <a:gd name="T23" fmla="*/ 406404 h 762222"/>
                <a:gd name="T24" fmla="*/ 2469542 w 4177700"/>
                <a:gd name="T25" fmla="*/ 177800 h 762222"/>
                <a:gd name="T26" fmla="*/ 2539392 w 4177700"/>
                <a:gd name="T27" fmla="*/ 133350 h 762222"/>
                <a:gd name="T28" fmla="*/ 2164742 w 4177700"/>
                <a:gd name="T29" fmla="*/ 0 h 762222"/>
                <a:gd name="T30" fmla="*/ 1393607 w 4177700"/>
                <a:gd name="T31" fmla="*/ 225011 h 762222"/>
                <a:gd name="T32" fmla="*/ 1479803 w 4177700"/>
                <a:gd name="T33" fmla="*/ 301066 h 762222"/>
                <a:gd name="T34" fmla="*/ 1482339 w 4177700"/>
                <a:gd name="T35" fmla="*/ 478531 h 762222"/>
                <a:gd name="T36" fmla="*/ 0 w 4177700"/>
                <a:gd name="T37" fmla="*/ 762226 h 7622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77700"/>
                <a:gd name="T58" fmla="*/ 0 h 762222"/>
                <a:gd name="T59" fmla="*/ 4177700 w 4177700"/>
                <a:gd name="T60" fmla="*/ 762222 h 76222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77700" h="762222">
                  <a:moveTo>
                    <a:pt x="4177700" y="82550"/>
                  </a:moveTo>
                  <a:lnTo>
                    <a:pt x="3726850" y="285750"/>
                  </a:lnTo>
                  <a:lnTo>
                    <a:pt x="3784000" y="349250"/>
                  </a:lnTo>
                  <a:lnTo>
                    <a:pt x="3784000" y="558800"/>
                  </a:lnTo>
                  <a:lnTo>
                    <a:pt x="3453800" y="558800"/>
                  </a:lnTo>
                  <a:lnTo>
                    <a:pt x="3453800" y="349250"/>
                  </a:lnTo>
                  <a:lnTo>
                    <a:pt x="3530000" y="292100"/>
                  </a:lnTo>
                  <a:lnTo>
                    <a:pt x="3015650" y="63500"/>
                  </a:lnTo>
                  <a:lnTo>
                    <a:pt x="2971200" y="95250"/>
                  </a:lnTo>
                  <a:lnTo>
                    <a:pt x="2844200" y="38100"/>
                  </a:lnTo>
                  <a:lnTo>
                    <a:pt x="2844200" y="406400"/>
                  </a:lnTo>
                  <a:lnTo>
                    <a:pt x="2469550" y="406400"/>
                  </a:lnTo>
                  <a:lnTo>
                    <a:pt x="2469550" y="177800"/>
                  </a:lnTo>
                  <a:lnTo>
                    <a:pt x="2539400" y="133350"/>
                  </a:lnTo>
                  <a:lnTo>
                    <a:pt x="2164750" y="0"/>
                  </a:lnTo>
                  <a:lnTo>
                    <a:pt x="1393611" y="225011"/>
                  </a:lnTo>
                  <a:lnTo>
                    <a:pt x="1479807" y="301066"/>
                  </a:lnTo>
                  <a:cubicBezTo>
                    <a:pt x="1480652" y="360220"/>
                    <a:pt x="1481498" y="419373"/>
                    <a:pt x="1482343" y="478527"/>
                  </a:cubicBezTo>
                  <a:lnTo>
                    <a:pt x="0" y="762222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2543" name="任意多边形 9"/>
            <p:cNvSpPr>
              <a:spLocks noChangeArrowheads="1"/>
            </p:cNvSpPr>
            <p:nvPr/>
          </p:nvSpPr>
          <p:spPr bwMode="auto">
            <a:xfrm>
              <a:off x="241874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24585" name="TextBox 11"/>
          <p:cNvSpPr>
            <a:spLocks noChangeArrowheads="1"/>
          </p:cNvSpPr>
          <p:nvPr/>
        </p:nvSpPr>
        <p:spPr bwMode="auto">
          <a:xfrm>
            <a:off x="2988855" y="842963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谢</a:t>
            </a:r>
          </a:p>
        </p:txBody>
      </p:sp>
      <p:sp>
        <p:nvSpPr>
          <p:cNvPr id="24586" name="TextBox 12"/>
          <p:cNvSpPr>
            <a:spLocks noChangeArrowheads="1"/>
          </p:cNvSpPr>
          <p:nvPr/>
        </p:nvSpPr>
        <p:spPr bwMode="auto">
          <a:xfrm>
            <a:off x="3852433" y="842963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 dirty="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谢</a:t>
            </a:r>
          </a:p>
        </p:txBody>
      </p:sp>
      <p:sp>
        <p:nvSpPr>
          <p:cNvPr id="24587" name="TextBox 13"/>
          <p:cNvSpPr>
            <a:spLocks noChangeArrowheads="1"/>
          </p:cNvSpPr>
          <p:nvPr/>
        </p:nvSpPr>
        <p:spPr bwMode="auto">
          <a:xfrm>
            <a:off x="4765267" y="842963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指</a:t>
            </a:r>
          </a:p>
        </p:txBody>
      </p:sp>
      <p:sp>
        <p:nvSpPr>
          <p:cNvPr id="24588" name="TextBox 14"/>
          <p:cNvSpPr>
            <a:spLocks noChangeArrowheads="1"/>
          </p:cNvSpPr>
          <p:nvPr/>
        </p:nvSpPr>
        <p:spPr bwMode="auto">
          <a:xfrm>
            <a:off x="5652680" y="842963"/>
            <a:ext cx="10795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6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导</a:t>
            </a:r>
            <a:endParaRPr lang="zh-CN" altLang="en-US"/>
          </a:p>
        </p:txBody>
      </p:sp>
      <p:sp>
        <p:nvSpPr>
          <p:cNvPr id="24590" name="TextBox 16"/>
          <p:cNvSpPr>
            <a:spLocks noChangeArrowheads="1"/>
          </p:cNvSpPr>
          <p:nvPr/>
        </p:nvSpPr>
        <p:spPr bwMode="auto">
          <a:xfrm>
            <a:off x="1763713" y="2159000"/>
            <a:ext cx="5616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抑郁症辅助社区 </a:t>
            </a:r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 </a:t>
            </a:r>
            <a:r>
              <a:rPr lang="zh-CN" altLang="en-US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</a:t>
            </a:r>
          </a:p>
        </p:txBody>
      </p:sp>
      <p:sp>
        <p:nvSpPr>
          <p:cNvPr id="24592" name="TextBox 18"/>
          <p:cNvSpPr>
            <a:spLocks noChangeArrowheads="1"/>
          </p:cNvSpPr>
          <p:nvPr/>
        </p:nvSpPr>
        <p:spPr bwMode="auto">
          <a:xfrm>
            <a:off x="2790825" y="3186113"/>
            <a:ext cx="35623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答辩人：孙圣浩   导师：刘治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AEF750C-CDD8-4FF2-A026-B30357C73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18" y="730729"/>
            <a:ext cx="1038449" cy="1332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9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5" grpId="0" bldLvl="0" autoUpdateAnimBg="0"/>
      <p:bldP spid="24586" grpId="0" bldLvl="0" autoUpdateAnimBg="0"/>
      <p:bldP spid="24587" grpId="0" bldLvl="0" autoUpdateAnimBg="0"/>
      <p:bldP spid="24588" grpId="0" bldLvl="0" autoUpdateAnimBg="0"/>
      <p:bldP spid="24590" grpId="0" bldLvl="0" autoUpdateAnimBg="0"/>
      <p:bldP spid="24592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9"/>
          <p:cNvGrpSpPr>
            <a:grpSpLocks/>
          </p:cNvGrpSpPr>
          <p:nvPr/>
        </p:nvGrpSpPr>
        <p:grpSpPr bwMode="auto">
          <a:xfrm>
            <a:off x="2117725" y="1347788"/>
            <a:ext cx="4908550" cy="792162"/>
            <a:chOff x="0" y="0"/>
            <a:chExt cx="6230429" cy="1005707"/>
          </a:xfrm>
        </p:grpSpPr>
        <p:sp>
          <p:nvSpPr>
            <p:cNvPr id="3105" name="任意多边形 1"/>
            <p:cNvSpPr>
              <a:spLocks noChangeArrowheads="1"/>
            </p:cNvSpPr>
            <p:nvPr/>
          </p:nvSpPr>
          <p:spPr bwMode="auto">
            <a:xfrm>
              <a:off x="4060150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6" name="任意多边形 4"/>
            <p:cNvSpPr>
              <a:spLocks noChangeArrowheads="1"/>
            </p:cNvSpPr>
            <p:nvPr/>
          </p:nvSpPr>
          <p:spPr bwMode="auto">
            <a:xfrm>
              <a:off x="4279900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7" name="任意多边形 5"/>
            <p:cNvSpPr>
              <a:spLocks noChangeArrowheads="1"/>
            </p:cNvSpPr>
            <p:nvPr/>
          </p:nvSpPr>
          <p:spPr bwMode="auto">
            <a:xfrm>
              <a:off x="2527300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8" name="任意多边形 6"/>
            <p:cNvSpPr>
              <a:spLocks noChangeArrowheads="1"/>
            </p:cNvSpPr>
            <p:nvPr/>
          </p:nvSpPr>
          <p:spPr bwMode="auto">
            <a:xfrm>
              <a:off x="2254250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9" name="任意多边形 7"/>
            <p:cNvSpPr>
              <a:spLocks noChangeArrowheads="1"/>
            </p:cNvSpPr>
            <p:nvPr/>
          </p:nvSpPr>
          <p:spPr bwMode="auto">
            <a:xfrm>
              <a:off x="0" y="177801"/>
              <a:ext cx="2298699" cy="558801"/>
            </a:xfrm>
            <a:custGeom>
              <a:avLst/>
              <a:gdLst>
                <a:gd name="T0" fmla="*/ 2298696 w 2298700"/>
                <a:gd name="T1" fmla="*/ 82550 h 558800"/>
                <a:gd name="T2" fmla="*/ 1847846 w 2298700"/>
                <a:gd name="T3" fmla="*/ 285754 h 558800"/>
                <a:gd name="T4" fmla="*/ 1904996 w 2298700"/>
                <a:gd name="T5" fmla="*/ 349254 h 558800"/>
                <a:gd name="T6" fmla="*/ 1904996 w 2298700"/>
                <a:gd name="T7" fmla="*/ 558804 h 558800"/>
                <a:gd name="T8" fmla="*/ 1574796 w 2298700"/>
                <a:gd name="T9" fmla="*/ 558804 h 558800"/>
                <a:gd name="T10" fmla="*/ 1574796 w 2298700"/>
                <a:gd name="T11" fmla="*/ 349254 h 558800"/>
                <a:gd name="T12" fmla="*/ 1650996 w 2298700"/>
                <a:gd name="T13" fmla="*/ 292104 h 558800"/>
                <a:gd name="T14" fmla="*/ 1136650 w 2298700"/>
                <a:gd name="T15" fmla="*/ 63500 h 558800"/>
                <a:gd name="T16" fmla="*/ 1092200 w 2298700"/>
                <a:gd name="T17" fmla="*/ 95250 h 558800"/>
                <a:gd name="T18" fmla="*/ 965200 w 2298700"/>
                <a:gd name="T19" fmla="*/ 38100 h 558800"/>
                <a:gd name="T20" fmla="*/ 965200 w 2298700"/>
                <a:gd name="T21" fmla="*/ 406404 h 558800"/>
                <a:gd name="T22" fmla="*/ 590550 w 2298700"/>
                <a:gd name="T23" fmla="*/ 406404 h 558800"/>
                <a:gd name="T24" fmla="*/ 590550 w 2298700"/>
                <a:gd name="T25" fmla="*/ 177800 h 558800"/>
                <a:gd name="T26" fmla="*/ 660400 w 2298700"/>
                <a:gd name="T27" fmla="*/ 133350 h 558800"/>
                <a:gd name="T28" fmla="*/ 285750 w 2298700"/>
                <a:gd name="T29" fmla="*/ 0 h 558800"/>
                <a:gd name="T30" fmla="*/ 43507 w 2298700"/>
                <a:gd name="T31" fmla="*/ 112238 h 558800"/>
                <a:gd name="T32" fmla="*/ 0 w 2298700"/>
                <a:gd name="T33" fmla="*/ 139700 h 5588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98700"/>
                <a:gd name="T52" fmla="*/ 0 h 558800"/>
                <a:gd name="T53" fmla="*/ 2298700 w 2298700"/>
                <a:gd name="T54" fmla="*/ 558800 h 5588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98700" h="558800">
                  <a:moveTo>
                    <a:pt x="2298700" y="82550"/>
                  </a:moveTo>
                  <a:lnTo>
                    <a:pt x="1847850" y="285750"/>
                  </a:lnTo>
                  <a:lnTo>
                    <a:pt x="1905000" y="349250"/>
                  </a:lnTo>
                  <a:lnTo>
                    <a:pt x="1905000" y="558800"/>
                  </a:lnTo>
                  <a:lnTo>
                    <a:pt x="1574800" y="558800"/>
                  </a:lnTo>
                  <a:lnTo>
                    <a:pt x="1574800" y="349250"/>
                  </a:lnTo>
                  <a:lnTo>
                    <a:pt x="1651000" y="292100"/>
                  </a:lnTo>
                  <a:lnTo>
                    <a:pt x="1136650" y="63500"/>
                  </a:lnTo>
                  <a:lnTo>
                    <a:pt x="1092200" y="95250"/>
                  </a:lnTo>
                  <a:lnTo>
                    <a:pt x="965200" y="38100"/>
                  </a:lnTo>
                  <a:lnTo>
                    <a:pt x="965200" y="406400"/>
                  </a:lnTo>
                  <a:lnTo>
                    <a:pt x="590550" y="406400"/>
                  </a:lnTo>
                  <a:lnTo>
                    <a:pt x="590550" y="177800"/>
                  </a:lnTo>
                  <a:lnTo>
                    <a:pt x="660400" y="133350"/>
                  </a:lnTo>
                  <a:lnTo>
                    <a:pt x="285750" y="0"/>
                  </a:lnTo>
                  <a:lnTo>
                    <a:pt x="43507" y="112238"/>
                  </a:lnTo>
                  <a:lnTo>
                    <a:pt x="0" y="1397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10" name="任意多边形 8"/>
            <p:cNvSpPr>
              <a:spLocks noChangeArrowheads="1"/>
            </p:cNvSpPr>
            <p:nvPr/>
          </p:nvSpPr>
          <p:spPr bwMode="auto">
            <a:xfrm>
              <a:off x="539750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9050" cap="flat" cmpd="sng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129" name="直接连接符 11"/>
          <p:cNvSpPr>
            <a:spLocks noChangeShapeType="1"/>
          </p:cNvSpPr>
          <p:nvPr/>
        </p:nvSpPr>
        <p:spPr bwMode="auto">
          <a:xfrm flipH="1">
            <a:off x="3175" y="2139950"/>
            <a:ext cx="9137650" cy="0"/>
          </a:xfrm>
          <a:prstGeom prst="line">
            <a:avLst/>
          </a:prstGeom>
          <a:noFill/>
          <a:ln w="1905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0" name="直接连接符 18"/>
          <p:cNvSpPr>
            <a:spLocks noChangeShapeType="1"/>
          </p:cNvSpPr>
          <p:nvPr/>
        </p:nvSpPr>
        <p:spPr bwMode="auto">
          <a:xfrm>
            <a:off x="3486150" y="2211388"/>
            <a:ext cx="1588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1" name="直接连接符 20"/>
          <p:cNvSpPr>
            <a:spLocks noChangeShapeType="1"/>
          </p:cNvSpPr>
          <p:nvPr/>
        </p:nvSpPr>
        <p:spPr bwMode="auto">
          <a:xfrm>
            <a:off x="4029075" y="2211388"/>
            <a:ext cx="0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2" name="直接连接符 21"/>
          <p:cNvSpPr>
            <a:spLocks noChangeShapeType="1"/>
          </p:cNvSpPr>
          <p:nvPr/>
        </p:nvSpPr>
        <p:spPr bwMode="auto">
          <a:xfrm>
            <a:off x="4572000" y="2211388"/>
            <a:ext cx="0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3" name="直接连接符 22"/>
          <p:cNvSpPr>
            <a:spLocks noChangeShapeType="1"/>
          </p:cNvSpPr>
          <p:nvPr/>
        </p:nvSpPr>
        <p:spPr bwMode="auto">
          <a:xfrm>
            <a:off x="5114925" y="2211388"/>
            <a:ext cx="0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4" name="直接连接符 23"/>
          <p:cNvSpPr>
            <a:spLocks noChangeShapeType="1"/>
          </p:cNvSpPr>
          <p:nvPr/>
        </p:nvSpPr>
        <p:spPr bwMode="auto">
          <a:xfrm>
            <a:off x="5657850" y="2211388"/>
            <a:ext cx="0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5" name="直接连接符 50"/>
          <p:cNvSpPr>
            <a:spLocks noChangeShapeType="1"/>
          </p:cNvSpPr>
          <p:nvPr/>
        </p:nvSpPr>
        <p:spPr bwMode="auto">
          <a:xfrm>
            <a:off x="6200775" y="2211388"/>
            <a:ext cx="0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36" name="直接连接符 51"/>
          <p:cNvSpPr>
            <a:spLocks noChangeShapeType="1"/>
          </p:cNvSpPr>
          <p:nvPr/>
        </p:nvSpPr>
        <p:spPr bwMode="auto">
          <a:xfrm>
            <a:off x="2943225" y="2211388"/>
            <a:ext cx="1588" cy="2033587"/>
          </a:xfrm>
          <a:prstGeom prst="line">
            <a:avLst/>
          </a:prstGeom>
          <a:noFill/>
          <a:ln w="12700">
            <a:solidFill>
              <a:srgbClr val="0B243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37" name="组合 3"/>
          <p:cNvGrpSpPr>
            <a:grpSpLocks/>
          </p:cNvGrpSpPr>
          <p:nvPr/>
        </p:nvGrpSpPr>
        <p:grpSpPr bwMode="auto">
          <a:xfrm>
            <a:off x="3043238" y="2327275"/>
            <a:ext cx="342900" cy="1171631"/>
            <a:chOff x="0" y="0"/>
            <a:chExt cx="343012" cy="1170672"/>
          </a:xfrm>
        </p:grpSpPr>
        <p:sp>
          <p:nvSpPr>
            <p:cNvPr id="3103" name="TextBox 25"/>
            <p:cNvSpPr>
              <a:spLocks noChangeArrowheads="1"/>
            </p:cNvSpPr>
            <p:nvPr/>
          </p:nvSpPr>
          <p:spPr bwMode="auto">
            <a:xfrm>
              <a:off x="0" y="217346"/>
              <a:ext cx="343012" cy="953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选题背景</a:t>
              </a:r>
            </a:p>
          </p:txBody>
        </p:sp>
        <p:sp>
          <p:nvSpPr>
            <p:cNvPr id="3104" name="椭圆 2"/>
            <p:cNvSpPr>
              <a:spLocks noChangeArrowheads="1"/>
            </p:cNvSpPr>
            <p:nvPr/>
          </p:nvSpPr>
          <p:spPr bwMode="auto">
            <a:xfrm>
              <a:off x="80417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grpSp>
        <p:nvGrpSpPr>
          <p:cNvPr id="5140" name="组合 10"/>
          <p:cNvGrpSpPr>
            <a:grpSpLocks/>
          </p:cNvGrpSpPr>
          <p:nvPr/>
        </p:nvGrpSpPr>
        <p:grpSpPr bwMode="auto">
          <a:xfrm>
            <a:off x="3586163" y="2327275"/>
            <a:ext cx="342900" cy="1171631"/>
            <a:chOff x="0" y="0"/>
            <a:chExt cx="343012" cy="1170671"/>
          </a:xfrm>
        </p:grpSpPr>
        <p:sp>
          <p:nvSpPr>
            <p:cNvPr id="3101" name="TextBox 45"/>
            <p:cNvSpPr>
              <a:spLocks noChangeArrowheads="1"/>
            </p:cNvSpPr>
            <p:nvPr/>
          </p:nvSpPr>
          <p:spPr bwMode="auto">
            <a:xfrm>
              <a:off x="0" y="217346"/>
              <a:ext cx="343012" cy="95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架构选择</a:t>
              </a:r>
              <a:endParaRPr lang="zh-CN" altLang="en-US" dirty="0"/>
            </a:p>
          </p:txBody>
        </p:sp>
        <p:sp>
          <p:nvSpPr>
            <p:cNvPr id="3102" name="椭圆 26"/>
            <p:cNvSpPr>
              <a:spLocks noChangeArrowheads="1"/>
            </p:cNvSpPr>
            <p:nvPr/>
          </p:nvSpPr>
          <p:spPr bwMode="auto">
            <a:xfrm>
              <a:off x="71625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grpSp>
        <p:nvGrpSpPr>
          <p:cNvPr id="5143" name="组合 12"/>
          <p:cNvGrpSpPr>
            <a:grpSpLocks/>
          </p:cNvGrpSpPr>
          <p:nvPr/>
        </p:nvGrpSpPr>
        <p:grpSpPr bwMode="auto">
          <a:xfrm>
            <a:off x="4129088" y="2327275"/>
            <a:ext cx="342900" cy="1171575"/>
            <a:chOff x="0" y="0"/>
            <a:chExt cx="343012" cy="1171453"/>
          </a:xfrm>
        </p:grpSpPr>
        <p:sp>
          <p:nvSpPr>
            <p:cNvPr id="3099" name="TextBox 46"/>
            <p:cNvSpPr>
              <a:spLocks noChangeArrowheads="1"/>
            </p:cNvSpPr>
            <p:nvPr/>
          </p:nvSpPr>
          <p:spPr bwMode="auto">
            <a:xfrm>
              <a:off x="0" y="217346"/>
              <a:ext cx="34301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  <a:endParaRPr lang="zh-CN" altLang="en-US" dirty="0"/>
            </a:p>
          </p:txBody>
        </p:sp>
        <p:sp>
          <p:nvSpPr>
            <p:cNvPr id="3100" name="椭圆 27"/>
            <p:cNvSpPr>
              <a:spLocks noChangeArrowheads="1"/>
            </p:cNvSpPr>
            <p:nvPr/>
          </p:nvSpPr>
          <p:spPr bwMode="auto">
            <a:xfrm>
              <a:off x="74980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grpSp>
        <p:nvGrpSpPr>
          <p:cNvPr id="5146" name="组合 13"/>
          <p:cNvGrpSpPr>
            <a:grpSpLocks/>
          </p:cNvGrpSpPr>
          <p:nvPr/>
        </p:nvGrpSpPr>
        <p:grpSpPr bwMode="auto">
          <a:xfrm>
            <a:off x="4672013" y="2327275"/>
            <a:ext cx="342900" cy="1171631"/>
            <a:chOff x="0" y="0"/>
            <a:chExt cx="343012" cy="1170671"/>
          </a:xfrm>
        </p:grpSpPr>
        <p:sp>
          <p:nvSpPr>
            <p:cNvPr id="3097" name="TextBox 47"/>
            <p:cNvSpPr>
              <a:spLocks noChangeArrowheads="1"/>
            </p:cNvSpPr>
            <p:nvPr/>
          </p:nvSpPr>
          <p:spPr bwMode="auto">
            <a:xfrm>
              <a:off x="0" y="217346"/>
              <a:ext cx="343012" cy="95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后端实现</a:t>
              </a:r>
              <a:endParaRPr lang="zh-CN" altLang="en-US" dirty="0"/>
            </a:p>
          </p:txBody>
        </p:sp>
        <p:sp>
          <p:nvSpPr>
            <p:cNvPr id="3098" name="椭圆 28"/>
            <p:cNvSpPr>
              <a:spLocks noChangeArrowheads="1"/>
            </p:cNvSpPr>
            <p:nvPr/>
          </p:nvSpPr>
          <p:spPr bwMode="auto">
            <a:xfrm>
              <a:off x="71625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grpSp>
        <p:nvGrpSpPr>
          <p:cNvPr id="5149" name="组合 14"/>
          <p:cNvGrpSpPr>
            <a:grpSpLocks/>
          </p:cNvGrpSpPr>
          <p:nvPr/>
        </p:nvGrpSpPr>
        <p:grpSpPr bwMode="auto">
          <a:xfrm>
            <a:off x="5214938" y="2327275"/>
            <a:ext cx="342900" cy="1386987"/>
            <a:chOff x="0" y="0"/>
            <a:chExt cx="343012" cy="1386410"/>
          </a:xfrm>
        </p:grpSpPr>
        <p:sp>
          <p:nvSpPr>
            <p:cNvPr id="3095" name="TextBox 48"/>
            <p:cNvSpPr>
              <a:spLocks noChangeArrowheads="1"/>
            </p:cNvSpPr>
            <p:nvPr/>
          </p:nvSpPr>
          <p:spPr bwMode="auto">
            <a:xfrm>
              <a:off x="0" y="217346"/>
              <a:ext cx="343012" cy="1169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前后端整合</a:t>
              </a:r>
              <a:endParaRPr lang="zh-CN" altLang="en-US" dirty="0"/>
            </a:p>
          </p:txBody>
        </p:sp>
        <p:sp>
          <p:nvSpPr>
            <p:cNvPr id="3096" name="椭圆 29"/>
            <p:cNvSpPr>
              <a:spLocks noChangeArrowheads="1"/>
            </p:cNvSpPr>
            <p:nvPr/>
          </p:nvSpPr>
          <p:spPr bwMode="auto">
            <a:xfrm>
              <a:off x="85746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5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grpSp>
        <p:nvGrpSpPr>
          <p:cNvPr id="5152" name="组合 15"/>
          <p:cNvGrpSpPr>
            <a:grpSpLocks/>
          </p:cNvGrpSpPr>
          <p:nvPr/>
        </p:nvGrpSpPr>
        <p:grpSpPr bwMode="auto">
          <a:xfrm>
            <a:off x="5756275" y="2327275"/>
            <a:ext cx="342900" cy="1386988"/>
            <a:chOff x="0" y="0"/>
            <a:chExt cx="343012" cy="1386409"/>
          </a:xfrm>
        </p:grpSpPr>
        <p:sp>
          <p:nvSpPr>
            <p:cNvPr id="3093" name="TextBox 49"/>
            <p:cNvSpPr>
              <a:spLocks noChangeArrowheads="1"/>
            </p:cNvSpPr>
            <p:nvPr/>
          </p:nvSpPr>
          <p:spPr bwMode="auto">
            <a:xfrm>
              <a:off x="0" y="217346"/>
              <a:ext cx="343012" cy="1169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srgbClr val="113648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成果与不足</a:t>
              </a:r>
            </a:p>
          </p:txBody>
        </p:sp>
        <p:sp>
          <p:nvSpPr>
            <p:cNvPr id="3094" name="椭圆 30"/>
            <p:cNvSpPr>
              <a:spLocks noChangeArrowheads="1"/>
            </p:cNvSpPr>
            <p:nvPr/>
          </p:nvSpPr>
          <p:spPr bwMode="auto">
            <a:xfrm>
              <a:off x="71625" y="0"/>
              <a:ext cx="199762" cy="199762"/>
            </a:xfrm>
            <a:prstGeom prst="ellipse">
              <a:avLst/>
            </a:prstGeom>
            <a:noFill/>
            <a:ln w="19050">
              <a:solidFill>
                <a:srgbClr val="0B243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B243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6</a:t>
              </a:r>
              <a:endParaRPr lang="zh-CN" altLang="en-US" sz="1200">
                <a:solidFill>
                  <a:srgbClr val="0B2430"/>
                </a:solidFill>
              </a:endParaRPr>
            </a:p>
          </p:txBody>
        </p:sp>
      </p:grpSp>
      <p:sp>
        <p:nvSpPr>
          <p:cNvPr id="5155" name="TextBox 37"/>
          <p:cNvSpPr>
            <a:spLocks noChangeArrowheads="1"/>
          </p:cNvSpPr>
          <p:nvPr/>
        </p:nvSpPr>
        <p:spPr bwMode="auto">
          <a:xfrm>
            <a:off x="3602038" y="627063"/>
            <a:ext cx="427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论</a:t>
            </a:r>
          </a:p>
        </p:txBody>
      </p:sp>
      <p:sp>
        <p:nvSpPr>
          <p:cNvPr id="5156" name="TextBox 38"/>
          <p:cNvSpPr>
            <a:spLocks noChangeArrowheads="1"/>
          </p:cNvSpPr>
          <p:nvPr/>
        </p:nvSpPr>
        <p:spPr bwMode="auto">
          <a:xfrm>
            <a:off x="4067175" y="627063"/>
            <a:ext cx="504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文</a:t>
            </a:r>
          </a:p>
        </p:txBody>
      </p:sp>
      <p:sp>
        <p:nvSpPr>
          <p:cNvPr id="5157" name="TextBox 39"/>
          <p:cNvSpPr>
            <a:spLocks noChangeArrowheads="1"/>
          </p:cNvSpPr>
          <p:nvPr/>
        </p:nvSpPr>
        <p:spPr bwMode="auto">
          <a:xfrm>
            <a:off x="4533900" y="627063"/>
            <a:ext cx="581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论</a:t>
            </a:r>
            <a:endParaRPr lang="zh-CN" altLang="en-US"/>
          </a:p>
        </p:txBody>
      </p:sp>
      <p:sp>
        <p:nvSpPr>
          <p:cNvPr id="5158" name="TextBox 40"/>
          <p:cNvSpPr>
            <a:spLocks noChangeArrowheads="1"/>
          </p:cNvSpPr>
          <p:nvPr/>
        </p:nvSpPr>
        <p:spPr bwMode="auto">
          <a:xfrm>
            <a:off x="4999038" y="627063"/>
            <a:ext cx="658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rgbClr val="0B2430"/>
                </a:solidFill>
                <a:latin typeface="迷你简习字"/>
                <a:ea typeface="迷你简习字"/>
                <a:cs typeface="迷你简习字"/>
                <a:sym typeface="迷你简习字"/>
              </a:rPr>
              <a:t>绪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3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 animBg="1"/>
      <p:bldP spid="5130" grpId="0" animBg="1"/>
      <p:bldP spid="5131" grpId="0" animBg="1"/>
      <p:bldP spid="5132" grpId="0" animBg="1"/>
      <p:bldP spid="5133" grpId="0" animBg="1"/>
      <p:bldP spid="5134" grpId="0" animBg="1"/>
      <p:bldP spid="5135" grpId="0" animBg="1"/>
      <p:bldP spid="5136" grpId="0" animBg="1"/>
      <p:bldP spid="5155" grpId="0" bldLvl="0" autoUpdateAnimBg="0"/>
      <p:bldP spid="5156" grpId="0" bldLvl="0" autoUpdateAnimBg="0"/>
      <p:bldP spid="5157" grpId="0" bldLvl="0" autoUpdateAnimBg="0"/>
      <p:bldP spid="5158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099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4112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3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4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5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6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17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5829EE2-7081-4B55-A973-40070B95E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17" y="1570203"/>
            <a:ext cx="4372276" cy="2591582"/>
          </a:xfrm>
          <a:prstGeom prst="rect">
            <a:avLst/>
          </a:prstGeom>
        </p:spPr>
      </p:pic>
      <p:grpSp>
        <p:nvGrpSpPr>
          <p:cNvPr id="6162" name="组合 21"/>
          <p:cNvGrpSpPr>
            <a:grpSpLocks/>
          </p:cNvGrpSpPr>
          <p:nvPr/>
        </p:nvGrpSpPr>
        <p:grpSpPr bwMode="auto">
          <a:xfrm>
            <a:off x="855663" y="215900"/>
            <a:ext cx="3025776" cy="585788"/>
            <a:chOff x="0" y="0"/>
            <a:chExt cx="3025964" cy="584997"/>
          </a:xfrm>
        </p:grpSpPr>
        <p:sp>
          <p:nvSpPr>
            <p:cNvPr id="4108" name="TextBox 30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选题背景</a:t>
              </a:r>
            </a:p>
          </p:txBody>
        </p:sp>
        <p:sp>
          <p:nvSpPr>
            <p:cNvPr id="4109" name="TextBox 31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使用 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Flutter 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构建前端 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APP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165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endParaRPr lang="zh-CN" altLang="en-US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56FE730F-B4B2-4261-B26E-2FB2156D7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6477" y="1578347"/>
            <a:ext cx="3432506" cy="193129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在信息时代科技与文化的发展下，心理疾病的发现率与确诊率也在稳步提高。以抑郁症为例，战胜抑郁症的重要手段之一，就是建立积极、客观看待问题的视角。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为此，本设计旨在制作一个能够帮助抑郁患者获取有助康复的信息、并且为他们提供辅助测试问卷功能的 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 —— Listener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其中使用了 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制作前端 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，并用 </a:t>
            </a:r>
            <a:r>
              <a:rPr lang="en-US" altLang="zh-CN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LNMP </a:t>
            </a: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框架实现了后端服务。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5" grpId="0" bldLvl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5123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5137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8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9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0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1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42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5124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8050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9" name="组合 24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5135" name="TextBox 25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架构选择</a:t>
              </a:r>
            </a:p>
          </p:txBody>
        </p:sp>
        <p:sp>
          <p:nvSpPr>
            <p:cNvPr id="5136" name="TextBox 26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Flutter 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加 </a:t>
              </a:r>
              <a:r>
                <a:rPr lang="en-US" altLang="zh-CN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LNMP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7182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dirty="0"/>
          </a:p>
        </p:txBody>
      </p:sp>
      <p:sp>
        <p:nvSpPr>
          <p:cNvPr id="7184" name="Rectangle 8"/>
          <p:cNvSpPr>
            <a:spLocks noChangeArrowheads="1"/>
          </p:cNvSpPr>
          <p:nvPr/>
        </p:nvSpPr>
        <p:spPr bwMode="auto">
          <a:xfrm>
            <a:off x="6547644" y="1564978"/>
            <a:ext cx="1714500" cy="27432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zh-CN" sz="800">
              <a:solidFill>
                <a:srgbClr val="F2F2F2"/>
              </a:solidFill>
              <a:latin typeface="Open Sans" pitchFamily="2" charset="-122"/>
              <a:ea typeface="Open Sans" pitchFamily="2" charset="-122"/>
              <a:sym typeface="Open Sans" pitchFamily="2" charset="-122"/>
            </a:endParaRPr>
          </a:p>
        </p:txBody>
      </p:sp>
      <p:sp>
        <p:nvSpPr>
          <p:cNvPr id="7186" name="Rectangle 10"/>
          <p:cNvSpPr>
            <a:spLocks noChangeArrowheads="1"/>
          </p:cNvSpPr>
          <p:nvPr/>
        </p:nvSpPr>
        <p:spPr bwMode="auto">
          <a:xfrm>
            <a:off x="2794000" y="1557338"/>
            <a:ext cx="1714500" cy="27432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endParaRPr lang="zh-CN" altLang="zh-CN" sz="800">
              <a:solidFill>
                <a:srgbClr val="F2F2F2"/>
              </a:solidFill>
              <a:latin typeface="Open Sans" pitchFamily="2" charset="-122"/>
              <a:ea typeface="Open Sans" pitchFamily="2" charset="-122"/>
              <a:sym typeface="Open Sans" pitchFamily="2" charset="-122"/>
            </a:endParaRPr>
          </a:p>
        </p:txBody>
      </p:sp>
      <p:sp>
        <p:nvSpPr>
          <p:cNvPr id="7187" name="TextBox 9"/>
          <p:cNvSpPr>
            <a:spLocks noChangeArrowheads="1"/>
          </p:cNvSpPr>
          <p:nvPr/>
        </p:nvSpPr>
        <p:spPr bwMode="auto">
          <a:xfrm>
            <a:off x="2843213" y="1946275"/>
            <a:ext cx="1617662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</a:t>
            </a:r>
          </a:p>
          <a:p>
            <a:br>
              <a: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是一个跨平台的移动端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UI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框架，其中使用了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Google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Material Design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设计，旨在帮助开发者编写一套代码就能生成高性能的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Android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和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iOS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应用。</a:t>
            </a:r>
            <a:endParaRPr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程序使用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Dart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语言进行编写。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Dart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是一门由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Google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开发并批准为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ECMA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标准的通用型编程语言。它可以用于构建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Web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、服务端与移动端程序，其源代码开源、免费。</a:t>
            </a:r>
            <a:endParaRPr 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88" name="TextBox 10"/>
          <p:cNvSpPr>
            <a:spLocks noChangeArrowheads="1"/>
          </p:cNvSpPr>
          <p:nvPr/>
        </p:nvSpPr>
        <p:spPr bwMode="auto">
          <a:xfrm>
            <a:off x="6596063" y="1842910"/>
            <a:ext cx="1617662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LNMP</a:t>
            </a:r>
            <a:endParaRPr 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 : Linux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作为云服务器上的操作系统，在这里选择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CentOS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发行版</a:t>
            </a:r>
            <a:endParaRPr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N : Nginx 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一款开源的服务器软件，采用异步框架</a:t>
            </a:r>
            <a:endParaRPr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M : MySQL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数据库管理软件，负责管理本地数据，并分配用户以读写权限</a:t>
            </a:r>
            <a:endParaRPr lang="en-US" altLang="zh-CN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P : PHP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是开源的通用计算机脚本语言，尤其适用于网络开发，常嵌入</a:t>
            </a:r>
            <a:r>
              <a:rPr lang="en-US" altLang="zh-CN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HTML</a:t>
            </a:r>
            <a:r>
              <a:rPr lang="zh-CN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中使用</a:t>
            </a:r>
          </a:p>
        </p:txBody>
      </p:sp>
      <p:sp>
        <p:nvSpPr>
          <p:cNvPr id="7189" name="Rectangle 42"/>
          <p:cNvSpPr>
            <a:spLocks noChangeArrowheads="1"/>
          </p:cNvSpPr>
          <p:nvPr/>
        </p:nvSpPr>
        <p:spPr bwMode="auto">
          <a:xfrm>
            <a:off x="4162425" y="3951288"/>
            <a:ext cx="190500" cy="190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sp>
        <p:nvSpPr>
          <p:cNvPr id="7190" name="Rectangle 42"/>
          <p:cNvSpPr>
            <a:spLocks noChangeArrowheads="1"/>
          </p:cNvSpPr>
          <p:nvPr/>
        </p:nvSpPr>
        <p:spPr bwMode="auto">
          <a:xfrm>
            <a:off x="7924800" y="3951288"/>
            <a:ext cx="190500" cy="190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4E66EA-0D8F-4053-9C3F-C3F27D243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0" t="4178" r="11808" b="5395"/>
          <a:stretch/>
        </p:blipFill>
        <p:spPr>
          <a:xfrm>
            <a:off x="1127823" y="1555760"/>
            <a:ext cx="1408916" cy="27616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230EC9-43B6-44F0-B4A2-CAAB1BAEB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93" t="5244" r="14758" b="5265"/>
          <a:stretch/>
        </p:blipFill>
        <p:spPr>
          <a:xfrm>
            <a:off x="4821421" y="1555760"/>
            <a:ext cx="1413301" cy="276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1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4" dur="500" tmFilter="0, 0; .2, .5; .8, .5; 1, 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1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48" dur="500" tmFilter="0, 0; .2, .5; .8, .5; 1, 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7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 bldLvl="0" animBg="1" autoUpdateAnimBg="0"/>
      <p:bldP spid="7184" grpId="0" bldLvl="0" animBg="1" autoUpdateAnimBg="0"/>
      <p:bldP spid="7184" grpId="1" bldLvl="0" animBg="1" autoUpdateAnimBg="0"/>
      <p:bldP spid="7186" grpId="0" bldLvl="0" animBg="1" autoUpdateAnimBg="0"/>
      <p:bldP spid="7186" grpId="1" bldLvl="0" animBg="1" autoUpdateAnimBg="0"/>
      <p:bldP spid="7187" grpId="0" bldLvl="0" autoUpdateAnimBg="0"/>
      <p:bldP spid="7188" grpId="0" bldLvl="0" autoUpdateAnimBg="0"/>
      <p:bldP spid="7189" grpId="0" bldLvl="0" animBg="1" autoUpdateAnimBg="0"/>
      <p:bldP spid="7190" grpId="0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1561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登录与注册界面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24600" y="1747707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邮箱、密码输入格式验证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如果输入文本为空，或者不符合邮箱格式，将会提示格式错误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084126" y="1803614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740958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注册界面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点击“点击注册”按钮，即可跳转到注册界面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084126" y="3819783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FC3E38-06E0-482B-9C48-545C7FFCD60C}"/>
              </a:ext>
            </a:extLst>
          </p:cNvPr>
          <p:cNvSpPr/>
          <p:nvPr/>
        </p:nvSpPr>
        <p:spPr bwMode="auto">
          <a:xfrm>
            <a:off x="899694" y="1152081"/>
            <a:ext cx="4824402" cy="36505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42BFC-FE5D-464E-A367-3EE78FD24E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"/>
          <a:stretch/>
        </p:blipFill>
        <p:spPr>
          <a:xfrm>
            <a:off x="3489144" y="1307757"/>
            <a:ext cx="1730910" cy="33397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47C25F-7237-4B42-ACC9-B1AB3D6540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"/>
          <a:stretch/>
        </p:blipFill>
        <p:spPr>
          <a:xfrm>
            <a:off x="1328964" y="1307757"/>
            <a:ext cx="1730910" cy="3339220"/>
          </a:xfrm>
          <a:prstGeom prst="rect">
            <a:avLst/>
          </a:prstGeom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B535F649-F428-499E-A892-637E11F2C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2716996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明文显示密码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密码文本区右侧添加眼睛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icon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，点击可以切换明文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Rectangle 42">
            <a:extLst>
              <a:ext uri="{FF2B5EF4-FFF2-40B4-BE49-F238E27FC236}">
                <a16:creationId xmlns:a16="http://schemas.microsoft.com/office/drawing/2014/main" id="{DBFC4E14-496A-47C5-8634-C47611C75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26" y="278776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21" grpId="0" bldLvl="0" autoUpdateAnimBg="0"/>
      <p:bldP spid="8222" grpId="0" bldLvl="0" animBg="1" autoUpdateAnimBg="0"/>
      <p:bldP spid="26" grpId="0" bldLvl="0" autoUpdateAnimBg="0"/>
      <p:bldP spid="27" grpId="0" bldLvl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11985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登陆界面展示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返回 </a:t>
            </a:r>
            <a:r>
              <a:rPr lang="en-US" altLang="zh-CN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Dialog </a:t>
            </a:r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信息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从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服务端返回的登录信息中，提取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message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字段并展示为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Dialog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登录原理概述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login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按钮后，软件便会根据文本框中的信息向服务器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post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表单，然后就可以得到服务器返回的信息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注册界面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点击“点击注册”按钮，即可跳转到注册界面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从桌面点击图标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Listener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主界面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读取本地信息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进入软件会读取上次退出时所保存的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email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与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password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点击登录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点击“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login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”按钮，即可跳转到主界面</a:t>
            </a:r>
            <a:endParaRPr lang="en-US" sz="10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645034-767F-419A-B699-B42108867A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04" y="1246976"/>
            <a:ext cx="1828174" cy="32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78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登陆密码错误示例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重新键入正确密码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将密码修改为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123456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，再次尝试登录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登陆成功并跳转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服务器返回登陆成功提示，并包含相应用户信息字段。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Listener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跳转主界面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显示用户信息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登陆成功后显示登录状态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Dialog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，并显示登录用户的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username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键入错误密码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如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1234567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（该账户正确密码为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123456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）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 </a:t>
            </a:r>
            <a:r>
              <a:rPr lang="en-US" altLang="zh-CN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login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Listener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会向服务端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post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报表，服务端接手后返回相应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json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串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显示错误信息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7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从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服务端返回的登录信息中，提取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message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字段，为 “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wrong password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</a:t>
            </a: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E14D95-4983-4860-B7F7-21CB3ABCC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7" y="1252024"/>
            <a:ext cx="1860083" cy="330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8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4450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78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主题切换展示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动态刷新界面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点击侧边栏“主题”后，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Listener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界面将进行动态刷新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全局主题设置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其他界面的主题也会随着进行改变，比如登陆界面就从原来的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light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变成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dark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主题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状态管理原理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主题状态的刷新使用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flutter-provide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库进行管理。它是谷歌出品的一个状态管理框架，它允许在小部件树中传递数据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读取上次主题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在用户打开软件时，读取上次退出前保存的主题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点击切换主题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目前主题包括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light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和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dark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两种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保存主题信息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7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每次切换主题时，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Listener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都会在本地保存主题信息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711C46-1C2F-4E46-BF5F-01D886650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79" y="1218633"/>
            <a:ext cx="1882075" cy="33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7"/>
          <p:cNvSpPr>
            <a:spLocks noChangeArrowheads="1"/>
          </p:cNvSpPr>
          <p:nvPr/>
        </p:nvSpPr>
        <p:spPr bwMode="auto">
          <a:xfrm>
            <a:off x="107950" y="46182"/>
            <a:ext cx="8928100" cy="8636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6147" name="组合 8"/>
          <p:cNvGrpSpPr>
            <a:grpSpLocks/>
          </p:cNvGrpSpPr>
          <p:nvPr/>
        </p:nvGrpSpPr>
        <p:grpSpPr bwMode="auto">
          <a:xfrm>
            <a:off x="3384550" y="287338"/>
            <a:ext cx="5757863" cy="741362"/>
            <a:chOff x="0" y="0"/>
            <a:chExt cx="9421797" cy="1212838"/>
          </a:xfrm>
        </p:grpSpPr>
        <p:sp>
          <p:nvSpPr>
            <p:cNvPr id="6169" name="任意多边形 9"/>
            <p:cNvSpPr>
              <a:spLocks noChangeArrowheads="1"/>
            </p:cNvSpPr>
            <p:nvPr/>
          </p:nvSpPr>
          <p:spPr bwMode="auto">
            <a:xfrm>
              <a:off x="7251518" y="116423"/>
              <a:ext cx="2170279" cy="889284"/>
            </a:xfrm>
            <a:custGeom>
              <a:avLst/>
              <a:gdLst>
                <a:gd name="T0" fmla="*/ 80458050 w 650875"/>
                <a:gd name="T1" fmla="*/ 0 h 266700"/>
                <a:gd name="T2" fmla="*/ 44350039 w 650875"/>
                <a:gd name="T3" fmla="*/ 14129169 h 266700"/>
                <a:gd name="T4" fmla="*/ 44350039 w 650875"/>
                <a:gd name="T5" fmla="*/ 21586197 h 266700"/>
                <a:gd name="T6" fmla="*/ 38462866 w 650875"/>
                <a:gd name="T7" fmla="*/ 21586197 h 266700"/>
                <a:gd name="T8" fmla="*/ 38462866 w 650875"/>
                <a:gd name="T9" fmla="*/ 32968022 h 266700"/>
                <a:gd name="T10" fmla="*/ 32183239 w 650875"/>
                <a:gd name="T11" fmla="*/ 32968022 h 266700"/>
                <a:gd name="T12" fmla="*/ 32183239 w 650875"/>
                <a:gd name="T13" fmla="*/ 28258291 h 266700"/>
                <a:gd name="T14" fmla="*/ 34930580 w 650875"/>
                <a:gd name="T15" fmla="*/ 25510947 h 266700"/>
                <a:gd name="T16" fmla="*/ 32968178 w 650875"/>
                <a:gd name="T17" fmla="*/ 23548594 h 266700"/>
                <a:gd name="T18" fmla="*/ 392486 w 650875"/>
                <a:gd name="T19" fmla="*/ 10989340 h 266700"/>
                <a:gd name="T20" fmla="*/ 1962402 w 650875"/>
                <a:gd name="T21" fmla="*/ 14521608 h 266700"/>
                <a:gd name="T22" fmla="*/ 0 w 650875"/>
                <a:gd name="T23" fmla="*/ 16484004 h 266700"/>
                <a:gd name="T24" fmla="*/ 2747351 w 650875"/>
                <a:gd name="T25" fmla="*/ 18446414 h 266700"/>
                <a:gd name="T26" fmla="*/ 2747351 w 650875"/>
                <a:gd name="T27" fmla="*/ 32183085 h 2667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50875"/>
                <a:gd name="T43" fmla="*/ 0 h 266700"/>
                <a:gd name="T44" fmla="*/ 650875 w 650875"/>
                <a:gd name="T45" fmla="*/ 266700 h 26670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50875" h="266700">
                  <a:moveTo>
                    <a:pt x="650875" y="0"/>
                  </a:moveTo>
                  <a:lnTo>
                    <a:pt x="358775" y="114300"/>
                  </a:lnTo>
                  <a:lnTo>
                    <a:pt x="358775" y="174625"/>
                  </a:lnTo>
                  <a:lnTo>
                    <a:pt x="311150" y="174625"/>
                  </a:lnTo>
                  <a:lnTo>
                    <a:pt x="311150" y="266700"/>
                  </a:lnTo>
                  <a:lnTo>
                    <a:pt x="260350" y="266700"/>
                  </a:lnTo>
                  <a:lnTo>
                    <a:pt x="260350" y="228600"/>
                  </a:lnTo>
                  <a:lnTo>
                    <a:pt x="282575" y="206375"/>
                  </a:lnTo>
                  <a:lnTo>
                    <a:pt x="266700" y="190500"/>
                  </a:lnTo>
                  <a:lnTo>
                    <a:pt x="3175" y="88900"/>
                  </a:lnTo>
                  <a:lnTo>
                    <a:pt x="15875" y="117475"/>
                  </a:lnTo>
                  <a:lnTo>
                    <a:pt x="0" y="133350"/>
                  </a:lnTo>
                  <a:lnTo>
                    <a:pt x="22225" y="149225"/>
                  </a:lnTo>
                  <a:lnTo>
                    <a:pt x="22225" y="2603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0" name="任意多边形 10"/>
            <p:cNvSpPr>
              <a:spLocks noChangeArrowheads="1"/>
            </p:cNvSpPr>
            <p:nvPr/>
          </p:nvSpPr>
          <p:spPr bwMode="auto">
            <a:xfrm>
              <a:off x="7471268" y="381000"/>
              <a:ext cx="546100" cy="323850"/>
            </a:xfrm>
            <a:custGeom>
              <a:avLst/>
              <a:gdLst>
                <a:gd name="T0" fmla="*/ 514350 w 546100"/>
                <a:gd name="T1" fmla="*/ 323850 h 323850"/>
                <a:gd name="T2" fmla="*/ 514350 w 546100"/>
                <a:gd name="T3" fmla="*/ 254000 h 323850"/>
                <a:gd name="T4" fmla="*/ 546100 w 546100"/>
                <a:gd name="T5" fmla="*/ 203200 h 323850"/>
                <a:gd name="T6" fmla="*/ 209550 w 546100"/>
                <a:gd name="T7" fmla="*/ 0 h 323850"/>
                <a:gd name="T8" fmla="*/ 0 w 546100"/>
                <a:gd name="T9" fmla="*/ 107950 h 3238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6100"/>
                <a:gd name="T16" fmla="*/ 0 h 323850"/>
                <a:gd name="T17" fmla="*/ 546100 w 546100"/>
                <a:gd name="T18" fmla="*/ 323850 h 3238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6100" h="323850">
                  <a:moveTo>
                    <a:pt x="514350" y="323850"/>
                  </a:moveTo>
                  <a:lnTo>
                    <a:pt x="514350" y="254000"/>
                  </a:lnTo>
                  <a:lnTo>
                    <a:pt x="546100" y="203200"/>
                  </a:lnTo>
                  <a:lnTo>
                    <a:pt x="209550" y="0"/>
                  </a:lnTo>
                  <a:lnTo>
                    <a:pt x="0" y="1079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1" name="任意多边形 11"/>
            <p:cNvSpPr>
              <a:spLocks noChangeArrowheads="1"/>
            </p:cNvSpPr>
            <p:nvPr/>
          </p:nvSpPr>
          <p:spPr bwMode="auto">
            <a:xfrm>
              <a:off x="5718668" y="57150"/>
              <a:ext cx="1530350" cy="857250"/>
            </a:xfrm>
            <a:custGeom>
              <a:avLst/>
              <a:gdLst>
                <a:gd name="T0" fmla="*/ 1530350 w 1530350"/>
                <a:gd name="T1" fmla="*/ 495300 h 857250"/>
                <a:gd name="T2" fmla="*/ 1200150 w 1530350"/>
                <a:gd name="T3" fmla="*/ 647700 h 857250"/>
                <a:gd name="T4" fmla="*/ 1250950 w 1530350"/>
                <a:gd name="T5" fmla="*/ 723900 h 857250"/>
                <a:gd name="T6" fmla="*/ 1250950 w 1530350"/>
                <a:gd name="T7" fmla="*/ 787400 h 857250"/>
                <a:gd name="T8" fmla="*/ 1123950 w 1530350"/>
                <a:gd name="T9" fmla="*/ 857250 h 857250"/>
                <a:gd name="T10" fmla="*/ 1085850 w 1530350"/>
                <a:gd name="T11" fmla="*/ 793750 h 857250"/>
                <a:gd name="T12" fmla="*/ 1085850 w 1530350"/>
                <a:gd name="T13" fmla="*/ 622300 h 857250"/>
                <a:gd name="T14" fmla="*/ 1149350 w 1530350"/>
                <a:gd name="T15" fmla="*/ 558800 h 857250"/>
                <a:gd name="T16" fmla="*/ 908050 w 1530350"/>
                <a:gd name="T17" fmla="*/ 469900 h 857250"/>
                <a:gd name="T18" fmla="*/ 908050 w 1530350"/>
                <a:gd name="T19" fmla="*/ 311150 h 857250"/>
                <a:gd name="T20" fmla="*/ 977900 w 1530350"/>
                <a:gd name="T21" fmla="*/ 304800 h 857250"/>
                <a:gd name="T22" fmla="*/ 273050 w 1530350"/>
                <a:gd name="T23" fmla="*/ 0 h 857250"/>
                <a:gd name="T24" fmla="*/ 0 w 1530350"/>
                <a:gd name="T25" fmla="*/ 114300 h 857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530350"/>
                <a:gd name="T40" fmla="*/ 0 h 857250"/>
                <a:gd name="T41" fmla="*/ 1530350 w 1530350"/>
                <a:gd name="T42" fmla="*/ 857250 h 857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530350" h="857250">
                  <a:moveTo>
                    <a:pt x="1530350" y="495300"/>
                  </a:moveTo>
                  <a:lnTo>
                    <a:pt x="1200150" y="647700"/>
                  </a:lnTo>
                  <a:lnTo>
                    <a:pt x="1250950" y="723900"/>
                  </a:lnTo>
                  <a:lnTo>
                    <a:pt x="1250950" y="787400"/>
                  </a:lnTo>
                  <a:lnTo>
                    <a:pt x="1123950" y="857250"/>
                  </a:lnTo>
                  <a:lnTo>
                    <a:pt x="1085850" y="793750"/>
                  </a:lnTo>
                  <a:lnTo>
                    <a:pt x="1085850" y="622300"/>
                  </a:lnTo>
                  <a:lnTo>
                    <a:pt x="1149350" y="558800"/>
                  </a:lnTo>
                  <a:lnTo>
                    <a:pt x="908050" y="469900"/>
                  </a:lnTo>
                  <a:lnTo>
                    <a:pt x="908050" y="311150"/>
                  </a:lnTo>
                  <a:lnTo>
                    <a:pt x="977900" y="304800"/>
                  </a:lnTo>
                  <a:lnTo>
                    <a:pt x="273050" y="0"/>
                  </a:lnTo>
                  <a:lnTo>
                    <a:pt x="0" y="1143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2" name="任意多边形 12"/>
            <p:cNvSpPr>
              <a:spLocks noChangeArrowheads="1"/>
            </p:cNvSpPr>
            <p:nvPr/>
          </p:nvSpPr>
          <p:spPr bwMode="auto">
            <a:xfrm>
              <a:off x="5445618" y="63500"/>
              <a:ext cx="1041400" cy="800100"/>
            </a:xfrm>
            <a:custGeom>
              <a:avLst/>
              <a:gdLst>
                <a:gd name="T0" fmla="*/ 977900 w 1041400"/>
                <a:gd name="T1" fmla="*/ 800100 h 800100"/>
                <a:gd name="T2" fmla="*/ 977900 w 1041400"/>
                <a:gd name="T3" fmla="*/ 488950 h 800100"/>
                <a:gd name="T4" fmla="*/ 1041400 w 1041400"/>
                <a:gd name="T5" fmla="*/ 444500 h 800100"/>
                <a:gd name="T6" fmla="*/ 0 w 1041400"/>
                <a:gd name="T7" fmla="*/ 0 h 800100"/>
                <a:gd name="T8" fmla="*/ 50800 w 1041400"/>
                <a:gd name="T9" fmla="*/ 95250 h 800100"/>
                <a:gd name="T10" fmla="*/ 50800 w 1041400"/>
                <a:gd name="T11" fmla="*/ 781050 h 8001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1400"/>
                <a:gd name="T19" fmla="*/ 0 h 800100"/>
                <a:gd name="T20" fmla="*/ 1041400 w 1041400"/>
                <a:gd name="T21" fmla="*/ 800100 h 8001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1400" h="800100">
                  <a:moveTo>
                    <a:pt x="977900" y="800100"/>
                  </a:moveTo>
                  <a:lnTo>
                    <a:pt x="977900" y="488950"/>
                  </a:lnTo>
                  <a:lnTo>
                    <a:pt x="1041400" y="444500"/>
                  </a:lnTo>
                  <a:lnTo>
                    <a:pt x="0" y="0"/>
                  </a:lnTo>
                  <a:lnTo>
                    <a:pt x="50800" y="95250"/>
                  </a:lnTo>
                  <a:lnTo>
                    <a:pt x="50800" y="78105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3" name="任意多边形 13"/>
            <p:cNvSpPr>
              <a:spLocks noChangeArrowheads="1"/>
            </p:cNvSpPr>
            <p:nvPr/>
          </p:nvSpPr>
          <p:spPr bwMode="auto">
            <a:xfrm>
              <a:off x="0" y="177800"/>
              <a:ext cx="5490067" cy="1035038"/>
            </a:xfrm>
            <a:custGeom>
              <a:avLst/>
              <a:gdLst>
                <a:gd name="T0" fmla="*/ 5490055 w 5490071"/>
                <a:gd name="T1" fmla="*/ 82550 h 1035037"/>
                <a:gd name="T2" fmla="*/ 5039205 w 5490071"/>
                <a:gd name="T3" fmla="*/ 285750 h 1035037"/>
                <a:gd name="T4" fmla="*/ 5096355 w 5490071"/>
                <a:gd name="T5" fmla="*/ 349250 h 1035037"/>
                <a:gd name="T6" fmla="*/ 5096355 w 5490071"/>
                <a:gd name="T7" fmla="*/ 558804 h 1035037"/>
                <a:gd name="T8" fmla="*/ 4766159 w 5490071"/>
                <a:gd name="T9" fmla="*/ 558804 h 1035037"/>
                <a:gd name="T10" fmla="*/ 4766159 w 5490071"/>
                <a:gd name="T11" fmla="*/ 349250 h 1035037"/>
                <a:gd name="T12" fmla="*/ 4842355 w 5490071"/>
                <a:gd name="T13" fmla="*/ 292100 h 1035037"/>
                <a:gd name="T14" fmla="*/ 4328009 w 5490071"/>
                <a:gd name="T15" fmla="*/ 63500 h 1035037"/>
                <a:gd name="T16" fmla="*/ 4283559 w 5490071"/>
                <a:gd name="T17" fmla="*/ 95250 h 1035037"/>
                <a:gd name="T18" fmla="*/ 4156559 w 5490071"/>
                <a:gd name="T19" fmla="*/ 38100 h 1035037"/>
                <a:gd name="T20" fmla="*/ 4156559 w 5490071"/>
                <a:gd name="T21" fmla="*/ 406400 h 1035037"/>
                <a:gd name="T22" fmla="*/ 3781909 w 5490071"/>
                <a:gd name="T23" fmla="*/ 406400 h 1035037"/>
                <a:gd name="T24" fmla="*/ 3781909 w 5490071"/>
                <a:gd name="T25" fmla="*/ 177800 h 1035037"/>
                <a:gd name="T26" fmla="*/ 3851759 w 5490071"/>
                <a:gd name="T27" fmla="*/ 133350 h 1035037"/>
                <a:gd name="T28" fmla="*/ 3477109 w 5490071"/>
                <a:gd name="T29" fmla="*/ 0 h 1035037"/>
                <a:gd name="T30" fmla="*/ 2705974 w 5490071"/>
                <a:gd name="T31" fmla="*/ 225011 h 1035037"/>
                <a:gd name="T32" fmla="*/ 2792170 w 5490071"/>
                <a:gd name="T33" fmla="*/ 301066 h 1035037"/>
                <a:gd name="T34" fmla="*/ 2794706 w 5490071"/>
                <a:gd name="T35" fmla="*/ 478527 h 1035037"/>
                <a:gd name="T36" fmla="*/ 0 w 5490071"/>
                <a:gd name="T37" fmla="*/ 1035041 h 10350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490071"/>
                <a:gd name="T58" fmla="*/ 0 h 1035037"/>
                <a:gd name="T59" fmla="*/ 5490071 w 5490071"/>
                <a:gd name="T60" fmla="*/ 1035037 h 10350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490071" h="1035037">
                  <a:moveTo>
                    <a:pt x="5490071" y="82550"/>
                  </a:moveTo>
                  <a:lnTo>
                    <a:pt x="5039221" y="285750"/>
                  </a:lnTo>
                  <a:lnTo>
                    <a:pt x="5096371" y="349250"/>
                  </a:lnTo>
                  <a:lnTo>
                    <a:pt x="5096371" y="558800"/>
                  </a:lnTo>
                  <a:lnTo>
                    <a:pt x="4766171" y="558800"/>
                  </a:lnTo>
                  <a:lnTo>
                    <a:pt x="4766171" y="349250"/>
                  </a:lnTo>
                  <a:lnTo>
                    <a:pt x="4842371" y="292100"/>
                  </a:lnTo>
                  <a:lnTo>
                    <a:pt x="4328021" y="63500"/>
                  </a:lnTo>
                  <a:lnTo>
                    <a:pt x="4283571" y="95250"/>
                  </a:lnTo>
                  <a:lnTo>
                    <a:pt x="4156571" y="38100"/>
                  </a:lnTo>
                  <a:lnTo>
                    <a:pt x="4156571" y="406400"/>
                  </a:lnTo>
                  <a:lnTo>
                    <a:pt x="3781921" y="406400"/>
                  </a:lnTo>
                  <a:lnTo>
                    <a:pt x="3781921" y="177800"/>
                  </a:lnTo>
                  <a:lnTo>
                    <a:pt x="3851771" y="133350"/>
                  </a:lnTo>
                  <a:lnTo>
                    <a:pt x="3477121" y="0"/>
                  </a:lnTo>
                  <a:lnTo>
                    <a:pt x="2705982" y="225011"/>
                  </a:lnTo>
                  <a:lnTo>
                    <a:pt x="2792178" y="301066"/>
                  </a:lnTo>
                  <a:cubicBezTo>
                    <a:pt x="2793023" y="360220"/>
                    <a:pt x="2793869" y="419373"/>
                    <a:pt x="2794714" y="478527"/>
                  </a:cubicBezTo>
                  <a:lnTo>
                    <a:pt x="0" y="1035037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4" name="任意多边形 14"/>
            <p:cNvSpPr>
              <a:spLocks noChangeArrowheads="1"/>
            </p:cNvSpPr>
            <p:nvPr/>
          </p:nvSpPr>
          <p:spPr bwMode="auto">
            <a:xfrm>
              <a:off x="3731118" y="0"/>
              <a:ext cx="647700" cy="273050"/>
            </a:xfrm>
            <a:custGeom>
              <a:avLst/>
              <a:gdLst>
                <a:gd name="T0" fmla="*/ 0 w 647700"/>
                <a:gd name="T1" fmla="*/ 273050 h 273050"/>
                <a:gd name="T2" fmla="*/ 647700 w 647700"/>
                <a:gd name="T3" fmla="*/ 0 h 273050"/>
                <a:gd name="T4" fmla="*/ 590550 w 647700"/>
                <a:gd name="T5" fmla="*/ 76200 h 273050"/>
                <a:gd name="T6" fmla="*/ 590550 w 647700"/>
                <a:gd name="T7" fmla="*/ 254000 h 2730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7700"/>
                <a:gd name="T13" fmla="*/ 0 h 273050"/>
                <a:gd name="T14" fmla="*/ 647700 w 647700"/>
                <a:gd name="T15" fmla="*/ 273050 h 2730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7700" h="273050">
                  <a:moveTo>
                    <a:pt x="0" y="273050"/>
                  </a:moveTo>
                  <a:lnTo>
                    <a:pt x="647700" y="0"/>
                  </a:lnTo>
                  <a:lnTo>
                    <a:pt x="590550" y="76200"/>
                  </a:lnTo>
                  <a:lnTo>
                    <a:pt x="590550" y="254000"/>
                  </a:lnTo>
                </a:path>
              </a:pathLst>
            </a:cu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6148" name="Picture 2" descr="C:\Users\Administrator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909782"/>
            <a:ext cx="87376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03" name="组合 1"/>
          <p:cNvGrpSpPr>
            <a:grpSpLocks/>
          </p:cNvGrpSpPr>
          <p:nvPr/>
        </p:nvGrpSpPr>
        <p:grpSpPr bwMode="auto">
          <a:xfrm>
            <a:off x="855663" y="215900"/>
            <a:ext cx="3025775" cy="585788"/>
            <a:chOff x="0" y="0"/>
            <a:chExt cx="3025964" cy="584997"/>
          </a:xfrm>
        </p:grpSpPr>
        <p:sp>
          <p:nvSpPr>
            <p:cNvPr id="6167" name="TextBox 2"/>
            <p:cNvSpPr>
              <a:spLocks noChangeArrowheads="1"/>
            </p:cNvSpPr>
            <p:nvPr/>
          </p:nvSpPr>
          <p:spPr bwMode="auto">
            <a:xfrm>
              <a:off x="0" y="0"/>
              <a:ext cx="247251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前端实现</a:t>
              </a:r>
            </a:p>
          </p:txBody>
        </p:sp>
        <p:sp>
          <p:nvSpPr>
            <p:cNvPr id="6168" name="TextBox 3"/>
            <p:cNvSpPr>
              <a:spLocks noChangeArrowheads="1"/>
            </p:cNvSpPr>
            <p:nvPr/>
          </p:nvSpPr>
          <p:spPr bwMode="auto">
            <a:xfrm>
              <a:off x="0" y="369553"/>
              <a:ext cx="30259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聊天服务</a:t>
              </a:r>
              <a:endParaRPr 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8206" name="Oval 7"/>
          <p:cNvSpPr>
            <a:spLocks noChangeArrowheads="1"/>
          </p:cNvSpPr>
          <p:nvPr/>
        </p:nvSpPr>
        <p:spPr bwMode="auto">
          <a:xfrm>
            <a:off x="241300" y="252413"/>
            <a:ext cx="514350" cy="51276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3200" dirty="0">
                <a:solidFill>
                  <a:srgbClr val="0B243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</a:p>
        </p:txBody>
      </p:sp>
      <p:sp>
        <p:nvSpPr>
          <p:cNvPr id="8217" name="TextBox 15"/>
          <p:cNvSpPr>
            <a:spLocks noChangeArrowheads="1"/>
          </p:cNvSpPr>
          <p:nvPr/>
        </p:nvSpPr>
        <p:spPr bwMode="auto">
          <a:xfrm>
            <a:off x="6353175" y="1622425"/>
            <a:ext cx="213360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接受返回数据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接收服务器返回的数据，并在下方显示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18" name="Rectangle 42"/>
          <p:cNvSpPr>
            <a:spLocks noChangeArrowheads="1"/>
          </p:cNvSpPr>
          <p:nvPr/>
        </p:nvSpPr>
        <p:spPr bwMode="auto">
          <a:xfrm>
            <a:off x="6134100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4</a:t>
            </a:r>
          </a:p>
        </p:txBody>
      </p:sp>
      <p:sp>
        <p:nvSpPr>
          <p:cNvPr id="8219" name="TextBox 17"/>
          <p:cNvSpPr>
            <a:spLocks noChangeArrowheads="1"/>
          </p:cNvSpPr>
          <p:nvPr/>
        </p:nvSpPr>
        <p:spPr bwMode="auto">
          <a:xfrm>
            <a:off x="6353175" y="2552700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再次发送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再次键入新的文本内容，重复以上流程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0" name="Rectangle 42"/>
          <p:cNvSpPr>
            <a:spLocks noChangeArrowheads="1"/>
          </p:cNvSpPr>
          <p:nvPr/>
        </p:nvSpPr>
        <p:spPr bwMode="auto">
          <a:xfrm>
            <a:off x="6134100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5</a:t>
            </a:r>
          </a:p>
        </p:txBody>
      </p:sp>
      <p:sp>
        <p:nvSpPr>
          <p:cNvPr id="8221" name="TextBox 19"/>
          <p:cNvSpPr>
            <a:spLocks noChangeArrowheads="1"/>
          </p:cNvSpPr>
          <p:nvPr/>
        </p:nvSpPr>
        <p:spPr bwMode="auto">
          <a:xfrm>
            <a:off x="6353175" y="3498850"/>
            <a:ext cx="21336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服务器原理</a:t>
            </a:r>
            <a:endParaRPr lang="en-US" altLang="zh-CN" sz="11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该页面中的服务器使用的是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w3c 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echo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服务器，会自动返回其所接受</a:t>
            </a:r>
            <a:r>
              <a:rPr lang="zh-CN" altLang="en-US" sz="90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的数据。未来可导向自己的聊天服务器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222" name="Rectangle 42"/>
          <p:cNvSpPr>
            <a:spLocks noChangeArrowheads="1"/>
          </p:cNvSpPr>
          <p:nvPr/>
        </p:nvSpPr>
        <p:spPr bwMode="auto">
          <a:xfrm>
            <a:off x="6134100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6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6444765D-C1F4-4ED0-A31B-4CA26C74B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1622425"/>
            <a:ext cx="21336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进入 </a:t>
            </a:r>
            <a:r>
              <a:rPr lang="en-US" altLang="zh-CN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Chat Server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主界面下方悬浮按钮，进入 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Chat Server</a:t>
            </a:r>
            <a:endParaRPr lang="zh-CN" alt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F3630BE3-479A-40C7-8889-1D8C3D33C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666875"/>
            <a:ext cx="190500" cy="192088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1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BB0A8722-E455-4BC1-893A-03FE2657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2552700"/>
            <a:ext cx="2133600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输入文字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endParaRPr lang="en-US" altLang="zh-CN" sz="8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在文本框中输入文字，以“</a:t>
            </a:r>
            <a:r>
              <a:rPr lang="en-US" altLang="zh-CN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Anything</a:t>
            </a: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”为例</a:t>
            </a:r>
            <a:endParaRPr lang="en-US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3" name="Rectangle 42">
            <a:extLst>
              <a:ext uri="{FF2B5EF4-FFF2-40B4-BE49-F238E27FC236}">
                <a16:creationId xmlns:a16="http://schemas.microsoft.com/office/drawing/2014/main" id="{A34E327A-9C0E-4719-832B-4FD605ECA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598738"/>
            <a:ext cx="190500" cy="190500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2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02E1C584-0EC8-4282-9B4D-4CE219441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8" y="3498850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1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点击发送</a:t>
            </a:r>
            <a:br>
              <a:rPr lang="zh-CN" altLang="en-US" sz="8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br>
              <a:rPr lang="zh-CN" altLang="en-US" sz="7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</a:br>
            <a:r>
              <a:rPr lang="zh-CN" altLang="en-US" sz="900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点击带有箭头符号的悬浮按钮，将文本框中的信息发送到聊天服务器</a:t>
            </a:r>
            <a:endParaRPr lang="en-US" altLang="zh-CN" sz="900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Rectangle 42">
            <a:extLst>
              <a:ext uri="{FF2B5EF4-FFF2-40B4-BE49-F238E27FC236}">
                <a16:creationId xmlns:a16="http://schemas.microsoft.com/office/drawing/2014/main" id="{E3DE7787-DFA0-4C32-8BDB-2D2F3150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3544888"/>
            <a:ext cx="190500" cy="192087"/>
          </a:xfrm>
          <a:prstGeom prst="rect">
            <a:avLst/>
          </a:prstGeom>
          <a:solidFill>
            <a:srgbClr val="0B243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BA990F"/>
                </a:solidFill>
                <a:bevel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Open Sans" pitchFamily="2" charset="-122"/>
              </a:rPr>
              <a:t>3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FABE72-0D94-40FF-B8BB-520A75BB8994}"/>
              </a:ext>
            </a:extLst>
          </p:cNvPr>
          <p:cNvSpPr/>
          <p:nvPr/>
        </p:nvSpPr>
        <p:spPr bwMode="auto">
          <a:xfrm>
            <a:off x="3203886" y="1131630"/>
            <a:ext cx="2232186" cy="3528294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C30CED-26E8-4AE3-975E-E564FC4EAC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37" y="1187604"/>
            <a:ext cx="1919795" cy="3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9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bldLvl="0" animBg="1" autoUpdateAnimBg="0"/>
      <p:bldP spid="8217" grpId="0" bldLvl="0" autoUpdateAnimBg="0"/>
      <p:bldP spid="8218" grpId="0" bldLvl="0" animBg="1" autoUpdateAnimBg="0"/>
      <p:bldP spid="8219" grpId="0" bldLvl="0" autoUpdateAnimBg="0"/>
      <p:bldP spid="8220" grpId="0" bldLvl="0" animBg="1" autoUpdateAnimBg="0"/>
      <p:bldP spid="8221" grpId="0" bldLvl="0" autoUpdateAnimBg="0"/>
      <p:bldP spid="8222" grpId="0" bldLvl="0" animBg="1" autoUpdateAnimBg="0"/>
      <p:bldP spid="30" grpId="0" bldLvl="0" autoUpdateAnimBg="0"/>
      <p:bldP spid="31" grpId="0" bldLvl="0" animBg="1" autoUpdateAnimBg="0"/>
      <p:bldP spid="32" grpId="0" bldLvl="0" autoUpdateAnimBg="0"/>
      <p:bldP spid="33" grpId="0" bldLvl="0" animBg="1" autoUpdateAnimBg="0"/>
      <p:bldP spid="34" grpId="0" bldLvl="0" autoUpdateAnimBg="0"/>
      <p:bldP spid="35" grpId="0" bldLvl="0" animBg="1" autoUpdateAnimBg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2F2F2F"/>
      </a:dk2>
      <a:lt2>
        <a:srgbClr val="FFFFF4"/>
      </a:lt2>
      <a:accent1>
        <a:srgbClr val="FFD215"/>
      </a:accent1>
      <a:accent2>
        <a:srgbClr val="184860"/>
      </a:accent2>
      <a:accent3>
        <a:srgbClr val="FFFFFF"/>
      </a:accent3>
      <a:accent4>
        <a:srgbClr val="000000"/>
      </a:accent4>
      <a:accent5>
        <a:srgbClr val="FFE5AA"/>
      </a:accent5>
      <a:accent6>
        <a:srgbClr val="154056"/>
      </a:accent6>
      <a:hlink>
        <a:srgbClr val="00D5D5"/>
      </a:hlink>
      <a:folHlink>
        <a:srgbClr val="DD00DD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Pages>0</Pages>
  <Words>895</Words>
  <Characters>0</Characters>
  <Application>Microsoft Office PowerPoint</Application>
  <DocSecurity>0</DocSecurity>
  <PresentationFormat>全屏显示(16:9)</PresentationFormat>
  <Lines>0</Lines>
  <Paragraphs>283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迷你简习字</vt:lpstr>
      <vt:lpstr>Arial</vt:lpstr>
      <vt:lpstr>微软雅黑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Paul Sun</cp:lastModifiedBy>
  <cp:revision>42</cp:revision>
  <dcterms:created xsi:type="dcterms:W3CDTF">2015-04-21T13:09:00Z</dcterms:created>
  <dcterms:modified xsi:type="dcterms:W3CDTF">2019-05-22T15:40:39Z</dcterms:modified>
</cp:coreProperties>
</file>